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0" r:id="rId16"/>
    <p:sldId id="271"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46054"/>
  </p:normalViewPr>
  <p:slideViewPr>
    <p:cSldViewPr snapToGrid="0" snapToObjects="1">
      <p:cViewPr varScale="1">
        <p:scale>
          <a:sx n="55" d="100"/>
          <a:sy n="55" d="100"/>
        </p:scale>
        <p:origin x="3824"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65B08F-2234-2341-974B-C5F20B0556A6}" type="datetimeFigureOut">
              <a:rPr lang="en-US" smtClean="0"/>
              <a:t>6/20/24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620349-8DF4-C343-95C3-DB69D99C3F48}" type="slidenum">
              <a:rPr lang="en-US" smtClean="0"/>
              <a:t>‹#›</a:t>
            </a:fld>
            <a:endParaRPr lang="en-US"/>
          </a:p>
        </p:txBody>
      </p:sp>
    </p:spTree>
    <p:extLst>
      <p:ext uri="{BB962C8B-B14F-4D97-AF65-F5344CB8AC3E}">
        <p14:creationId xmlns:p14="http://schemas.microsoft.com/office/powerpoint/2010/main" val="21031313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(1:30 - 1:45) 15 minutes</a:t>
            </a:r>
          </a:p>
          <a:p>
            <a:endParaRPr lang="en-US" dirty="0"/>
          </a:p>
          <a:p>
            <a:r>
              <a:rPr lang="en-US" dirty="0"/>
              <a:t>**One Sentence Summary**</a:t>
            </a:r>
          </a:p>
          <a:p>
            <a:r>
              <a:rPr lang="en-US" dirty="0"/>
              <a:t>- "Introduce the concept of prompt engineering and explain its importance in crafting effective prompts for AI tools."</a:t>
            </a:r>
          </a:p>
          <a:p>
            <a:endParaRPr lang="en-US" dirty="0"/>
          </a:p>
          <a:p>
            <a:r>
              <a:rPr lang="en-US" dirty="0"/>
              <a:t>**Detailed Notes**:</a:t>
            </a:r>
          </a:p>
          <a:p>
            <a:endParaRPr lang="en-US" dirty="0"/>
          </a:p>
          <a:p>
            <a:r>
              <a:rPr lang="en-US" dirty="0"/>
              <a:t>- **Overview of Prompt Engineering**:</a:t>
            </a:r>
          </a:p>
          <a:p>
            <a:r>
              <a:rPr lang="en-US" dirty="0"/>
              <a:t>  - **Definition**:</a:t>
            </a:r>
          </a:p>
          <a:p>
            <a:r>
              <a:rPr lang="en-US" dirty="0"/>
              <a:t>    - Prompt engineering is the process of designing and refining the input prompts given to AI tools, such as ChatGPT and GitHub Copilot, to elicit useful and relevant responses.</a:t>
            </a:r>
          </a:p>
          <a:p>
            <a:r>
              <a:rPr lang="en-US" dirty="0"/>
              <a:t>  - **Role in AI Tools**:</a:t>
            </a:r>
          </a:p>
          <a:p>
            <a:r>
              <a:rPr lang="en-US" dirty="0"/>
              <a:t>    - Effective prompt engineering helps leverage AI capabilities for various tasks, including code generation, debugging, and creating documentation.</a:t>
            </a:r>
          </a:p>
          <a:p>
            <a:r>
              <a:rPr lang="en-US" dirty="0"/>
              <a:t>  - **Example**:</a:t>
            </a:r>
          </a:p>
          <a:p>
            <a:r>
              <a:rPr lang="en-US" dirty="0"/>
              <a:t>    - "When using ChatGPT to generate code, a well-crafted prompt might be: 'Write a Python function to merge two sorted lists into a single sorted list.' This provides clear instructions and context for the AI to generate accurate and relevant code."</a:t>
            </a:r>
          </a:p>
          <a:p>
            <a:endParaRPr lang="en-US" dirty="0"/>
          </a:p>
          <a:p>
            <a:r>
              <a:rPr lang="en-US" dirty="0"/>
              <a:t>- **Importance of Crafting Effective Prompts**:</a:t>
            </a:r>
          </a:p>
          <a:p>
            <a:r>
              <a:rPr lang="en-US" dirty="0"/>
              <a:t>  - **Accuracy and Relevance**:</a:t>
            </a:r>
          </a:p>
          <a:p>
            <a:r>
              <a:rPr lang="en-US" dirty="0"/>
              <a:t>    - The quality of the prompt directly impacts the relevance and accuracy of the AI's response. Ambiguous or vague prompts can lead to incorrect or incomplete outputs.</a:t>
            </a:r>
          </a:p>
          <a:p>
            <a:r>
              <a:rPr lang="en-US" dirty="0"/>
              <a:t>  - **Efficiency**:</a:t>
            </a:r>
          </a:p>
          <a:p>
            <a:r>
              <a:rPr lang="en-US" dirty="0"/>
              <a:t>    - Well-crafted prompts save time by reducing the need for multiple iterations to refine the AI's output.</a:t>
            </a:r>
          </a:p>
          <a:p>
            <a:r>
              <a:rPr lang="en-US" dirty="0"/>
              <a:t>  - **Example**:</a:t>
            </a:r>
          </a:p>
          <a:p>
            <a:r>
              <a:rPr lang="en-US" dirty="0"/>
              <a:t>    - "For debugging, a prompt like: 'Find the error in this Python code snippet for calculating factorials' is more effective than 'Fix this code,' as it provides specific context and expectations."</a:t>
            </a:r>
          </a:p>
          <a:p>
            <a:endParaRPr lang="en-US" dirty="0"/>
          </a:p>
          <a:p>
            <a:r>
              <a:rPr lang="en-US" dirty="0"/>
              <a:t>- **Examples of Effective Prompts**:</a:t>
            </a:r>
          </a:p>
          <a:p>
            <a:r>
              <a:rPr lang="en-US" dirty="0"/>
              <a:t>  - **Code Generation**:</a:t>
            </a:r>
          </a:p>
          <a:p>
            <a:r>
              <a:rPr lang="en-US" dirty="0"/>
              <a:t>    - "Generate a function in C# that sorts an array using quicksort."</a:t>
            </a:r>
          </a:p>
          <a:p>
            <a:r>
              <a:rPr lang="en-US" dirty="0"/>
              <a:t>    - This prompt specifies the programming language and the algorithm, making it clear what is required.</a:t>
            </a:r>
          </a:p>
          <a:p>
            <a:r>
              <a:rPr lang="en-US" dirty="0"/>
              <a:t>  - **Debugging**:</a:t>
            </a:r>
          </a:p>
          <a:p>
            <a:r>
              <a:rPr lang="en-US" dirty="0"/>
              <a:t>    - "Identify the logical error in this Java code for computing the Fibonacci sequence."</a:t>
            </a:r>
          </a:p>
          <a:p>
            <a:r>
              <a:rPr lang="en-US" dirty="0"/>
              <a:t>    - This prompt helps the AI focus on logical errors rather than syntax or other types of issues.</a:t>
            </a:r>
          </a:p>
          <a:p>
            <a:r>
              <a:rPr lang="en-US" dirty="0"/>
              <a:t>  - **Documentation**:</a:t>
            </a:r>
          </a:p>
          <a:p>
            <a:r>
              <a:rPr lang="en-US" dirty="0"/>
              <a:t>    - "Create documentation for a REST API endpoint that retrieves user information by ID."</a:t>
            </a:r>
          </a:p>
          <a:p>
            <a:r>
              <a:rPr lang="en-US" dirty="0"/>
              <a:t>    - This prompt indicates the type of documentation needed and the specific functionality to be documented.</a:t>
            </a:r>
          </a:p>
          <a:p>
            <a:endParaRPr lang="en-US" dirty="0"/>
          </a:p>
          <a:p>
            <a:r>
              <a:rPr lang="en-US" dirty="0"/>
              <a:t>**Background Information**:</a:t>
            </a:r>
          </a:p>
          <a:p>
            <a:r>
              <a:rPr lang="en-US" dirty="0"/>
              <a:t>- **History of Prompt Engineering**:</a:t>
            </a:r>
          </a:p>
          <a:p>
            <a:r>
              <a:rPr lang="en-US" dirty="0"/>
              <a:t>  - Prompt engineering has gained prominence with the rise of AI language models like GPT-3 and GPT-4. Initially, AI tools required extensive training data and fine-tuning to perform specific tasks. With advancements in AI, particularly in natural language processing, prompt engineering has become a practical approach to harness AI capabilities without extensive customization.</a:t>
            </a:r>
          </a:p>
          <a:p>
            <a:r>
              <a:rPr lang="en-US" dirty="0"/>
              <a:t>  - The concept aligns with the broader trend of making AI more accessible and user-friendly, allowing non-experts to benefit from advanced AI functionalities by simply crafting effective prompts.</a:t>
            </a:r>
          </a:p>
          <a:p>
            <a:endParaRPr lang="en-US" dirty="0"/>
          </a:p>
          <a:p>
            <a:r>
              <a:rPr lang="en-US" dirty="0"/>
              <a:t>**Example**:</a:t>
            </a:r>
          </a:p>
          <a:p>
            <a:r>
              <a:rPr lang="en-US" dirty="0"/>
              <a:t>- **Real-world Scenario**:</a:t>
            </a:r>
          </a:p>
          <a:p>
            <a:r>
              <a:rPr lang="en-US" dirty="0"/>
              <a:t>  - "In a software development project, a developer might use GitHub Copilot to write boilerplate code for setting up a REST API. By crafting a prompt like 'Generate the initial setup for a REST API in </a:t>
            </a:r>
            <a:r>
              <a:rPr lang="en-US" dirty="0" err="1"/>
              <a:t>Express.js</a:t>
            </a:r>
            <a:r>
              <a:rPr lang="en-US" dirty="0"/>
              <a:t>,' the developer can quickly get a functional codebase and focus on implementing specific features."</a:t>
            </a:r>
          </a:p>
        </p:txBody>
      </p:sp>
      <p:sp>
        <p:nvSpPr>
          <p:cNvPr id="4" name="Slide Number Placeholder 3"/>
          <p:cNvSpPr>
            <a:spLocks noGrp="1"/>
          </p:cNvSpPr>
          <p:nvPr>
            <p:ph type="sldNum" sz="quarter" idx="5"/>
          </p:nvPr>
        </p:nvSpPr>
        <p:spPr/>
        <p:txBody>
          <a:bodyPr/>
          <a:lstStyle/>
          <a:p>
            <a:fld id="{27620349-8DF4-C343-95C3-DB69D99C3F48}" type="slidenum">
              <a:rPr lang="en-US" smtClean="0"/>
              <a:t>1</a:t>
            </a:fld>
            <a:endParaRPr lang="en-US"/>
          </a:p>
        </p:txBody>
      </p:sp>
    </p:spTree>
    <p:extLst>
      <p:ext uri="{BB962C8B-B14F-4D97-AF65-F5344CB8AC3E}">
        <p14:creationId xmlns:p14="http://schemas.microsoft.com/office/powerpoint/2010/main" val="4178987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(3:35 - 3:40) 5 minutes</a:t>
            </a:r>
          </a:p>
          <a:p>
            <a:endParaRPr lang="en-US" dirty="0"/>
          </a:p>
          <a:p>
            <a:r>
              <a:rPr lang="en-US" dirty="0"/>
              <a:t>#### Bullet Points:</a:t>
            </a:r>
          </a:p>
          <a:p>
            <a:r>
              <a:rPr lang="en-US" dirty="0"/>
              <a:t>- **Definition**</a:t>
            </a:r>
          </a:p>
          <a:p>
            <a:r>
              <a:rPr lang="en-US" dirty="0"/>
              <a:t>  - Explain emergent design and how it evolves through the development process.</a:t>
            </a:r>
          </a:p>
          <a:p>
            <a:r>
              <a:rPr lang="en-US" dirty="0"/>
              <a:t>- **Benefits**</a:t>
            </a:r>
          </a:p>
          <a:p>
            <a:r>
              <a:rPr lang="en-US" dirty="0"/>
              <a:t>  - Discuss the benefits of allowing design to emerge naturally.</a:t>
            </a:r>
          </a:p>
          <a:p>
            <a:r>
              <a:rPr lang="en-US" dirty="0"/>
              <a:t>- **Practical Application**</a:t>
            </a:r>
          </a:p>
          <a:p>
            <a:r>
              <a:rPr lang="en-US" dirty="0"/>
              <a:t>  - Provide examples of how to apply emergent design in real projects.</a:t>
            </a:r>
          </a:p>
          <a:p>
            <a:endParaRPr lang="en-US" dirty="0"/>
          </a:p>
          <a:p>
            <a:r>
              <a:rPr lang="en-US" dirty="0"/>
              <a:t>#### Speaker Notes:</a:t>
            </a:r>
          </a:p>
          <a:p>
            <a:endParaRPr lang="en-US" dirty="0"/>
          </a:p>
          <a:p>
            <a:r>
              <a:rPr lang="en-US" dirty="0"/>
              <a:t>**One Sentence Summary**</a:t>
            </a:r>
          </a:p>
          <a:p>
            <a:r>
              <a:rPr lang="en-US" dirty="0"/>
              <a:t>- "Introduce the concept of emergent design and its significance in software development."</a:t>
            </a:r>
          </a:p>
          <a:p>
            <a:endParaRPr lang="en-US" dirty="0"/>
          </a:p>
          <a:p>
            <a:r>
              <a:rPr lang="en-US" dirty="0"/>
              <a:t>**Detailed Notes**:</a:t>
            </a:r>
          </a:p>
          <a:p>
            <a:endParaRPr lang="en-US" dirty="0"/>
          </a:p>
          <a:p>
            <a:r>
              <a:rPr lang="en-US" dirty="0"/>
              <a:t>- **Definition**:</a:t>
            </a:r>
          </a:p>
          <a:p>
            <a:r>
              <a:rPr lang="en-US" dirty="0"/>
              <a:t>  - **Explanation**:</a:t>
            </a:r>
          </a:p>
          <a:p>
            <a:r>
              <a:rPr lang="en-US" dirty="0"/>
              <a:t>    - Emergent design is a design approach where the design of a system evolves incrementally as the system is developed, rather than being fully specified upfront.</a:t>
            </a:r>
          </a:p>
          <a:p>
            <a:r>
              <a:rPr lang="en-US" dirty="0"/>
              <a:t>  - **Characteristics**:</a:t>
            </a:r>
          </a:p>
          <a:p>
            <a:r>
              <a:rPr lang="en-US" dirty="0"/>
              <a:t>    - Emergent design relies on continuous feedback, refactoring, and iterative development to improve and adapt the design over time.</a:t>
            </a:r>
          </a:p>
          <a:p>
            <a:r>
              <a:rPr lang="en-US" dirty="0"/>
              <a:t>  - **Example**:</a:t>
            </a:r>
          </a:p>
          <a:p>
            <a:r>
              <a:rPr lang="en-US" dirty="0"/>
              <a:t>    - "In an agile project, the design of a system might start with a simple architecture and evolve as new requirements are discovered and implemented."</a:t>
            </a:r>
          </a:p>
          <a:p>
            <a:endParaRPr lang="en-US" dirty="0"/>
          </a:p>
          <a:p>
            <a:r>
              <a:rPr lang="en-US" dirty="0"/>
              <a:t>- **Benefits**:</a:t>
            </a:r>
          </a:p>
          <a:p>
            <a:r>
              <a:rPr lang="en-US" dirty="0"/>
              <a:t>  - **Flexibility**:</a:t>
            </a:r>
          </a:p>
          <a:p>
            <a:r>
              <a:rPr lang="en-US" dirty="0"/>
              <a:t>    - Emergent design allows for flexibility and adaptability, enabling developers to respond to changing requirements and incorporate new insights as the project progresses.</a:t>
            </a:r>
          </a:p>
          <a:p>
            <a:r>
              <a:rPr lang="en-US" dirty="0"/>
              <a:t>  - **Reduced Risk**:</a:t>
            </a:r>
          </a:p>
          <a:p>
            <a:r>
              <a:rPr lang="en-US" dirty="0"/>
              <a:t>    - By not committing to a rigid design upfront, emergent design reduces the risk of making costly design mistakes that need to be undone later.</a:t>
            </a:r>
          </a:p>
          <a:p>
            <a:r>
              <a:rPr lang="en-US" dirty="0"/>
              <a:t>  - **Continuous Improvement**:</a:t>
            </a:r>
          </a:p>
          <a:p>
            <a:r>
              <a:rPr lang="en-US" dirty="0"/>
              <a:t>    - The iterative nature of emergent design promotes continuous improvement, leading to a more robust and well-adapted system over time.</a:t>
            </a:r>
          </a:p>
          <a:p>
            <a:r>
              <a:rPr lang="en-US" dirty="0"/>
              <a:t>  - **Example**:</a:t>
            </a:r>
          </a:p>
          <a:p>
            <a:r>
              <a:rPr lang="en-US" dirty="0"/>
              <a:t>    - "Instead of trying to anticipate all possible future requirements, emergent design focuses on solving immediate problems and improving the design as new information becomes available."</a:t>
            </a:r>
          </a:p>
          <a:p>
            <a:endParaRPr lang="en-US" dirty="0"/>
          </a:p>
          <a:p>
            <a:r>
              <a:rPr lang="en-US" dirty="0"/>
              <a:t>- **Practical Application**:</a:t>
            </a:r>
          </a:p>
          <a:p>
            <a:r>
              <a:rPr lang="en-US" dirty="0"/>
              <a:t>  - **Start Simple**:</a:t>
            </a:r>
          </a:p>
          <a:p>
            <a:r>
              <a:rPr lang="en-US" dirty="0"/>
              <a:t>    - Begin with a simple design that addresses the current requirements and is easy to understand and extend.</a:t>
            </a:r>
          </a:p>
          <a:p>
            <a:r>
              <a:rPr lang="en-US" dirty="0"/>
              <a:t>  - **Iterate and Refactor**:</a:t>
            </a:r>
          </a:p>
          <a:p>
            <a:r>
              <a:rPr lang="en-US" dirty="0"/>
              <a:t>    - Continuously iterate on the design by refactoring the code to improve its structure, readability, and performance.</a:t>
            </a:r>
          </a:p>
          <a:p>
            <a:r>
              <a:rPr lang="en-US" dirty="0"/>
              <a:t>  - **Use Feedback**:</a:t>
            </a:r>
          </a:p>
          <a:p>
            <a:r>
              <a:rPr lang="en-US" dirty="0"/>
              <a:t>    - Incorporate feedback from testing, code reviews, and user feedback to inform design decisions and guide improvements.</a:t>
            </a:r>
          </a:p>
          <a:p>
            <a:r>
              <a:rPr lang="en-US" dirty="0"/>
              <a:t>  - **Example**:</a:t>
            </a:r>
          </a:p>
          <a:p>
            <a:r>
              <a:rPr lang="en-US" dirty="0"/>
              <a:t>    - "In a web application, you might start with a basic MVC architecture and evolve it by adding patterns such as the Repository pattern or CQRS as the application's complexity grows and new requirements emerge."</a:t>
            </a:r>
          </a:p>
          <a:p>
            <a:endParaRPr lang="en-US" dirty="0"/>
          </a:p>
          <a:p>
            <a:r>
              <a:rPr lang="en-US" dirty="0"/>
              <a:t>**Background Information**:</a:t>
            </a:r>
          </a:p>
          <a:p>
            <a:r>
              <a:rPr lang="en-US" dirty="0"/>
              <a:t>- **History of Emergent Design**:</a:t>
            </a:r>
          </a:p>
          <a:p>
            <a:r>
              <a:rPr lang="en-US" dirty="0"/>
              <a:t>  - Emergent design is closely associated with agile development methodologies, which emphasize iterative development, customer collaboration, and responsiveness to change. The concept aligns with the principles of Extreme Programming (XP) and the Agile Manifesto, which advocate for embracing change and continuously improving the design of the system.</a:t>
            </a:r>
          </a:p>
          <a:p>
            <a:r>
              <a:rPr lang="en-US" dirty="0"/>
              <a:t>  - Notable proponents of emergent design include Kent Beck and Martin Fowler, who have written extensively about the importance of adaptive and iterative design practices in software development.</a:t>
            </a:r>
          </a:p>
          <a:p>
            <a:endParaRPr lang="en-US" dirty="0"/>
          </a:p>
          <a:p>
            <a:r>
              <a:rPr lang="en-US" dirty="0"/>
              <a:t>**Example**:</a:t>
            </a:r>
          </a:p>
          <a:p>
            <a:r>
              <a:rPr lang="en-US" dirty="0"/>
              <a:t>- **Real-world Scenario**:</a:t>
            </a:r>
          </a:p>
          <a:p>
            <a:r>
              <a:rPr lang="en-US" dirty="0"/>
              <a:t>  - "In a startup environment, emergent design can be particularly valuable. Startups often operate under conditions of high uncertainty, and requirements can change rapidly. By adopting an emergent design approach, a startup can quickly adapt its software to meet new market demands and user feedback without being constrained by an overly rigid initial design."</a:t>
            </a:r>
          </a:p>
        </p:txBody>
      </p:sp>
      <p:sp>
        <p:nvSpPr>
          <p:cNvPr id="4" name="Slide Number Placeholder 3"/>
          <p:cNvSpPr>
            <a:spLocks noGrp="1"/>
          </p:cNvSpPr>
          <p:nvPr>
            <p:ph type="sldNum" sz="quarter" idx="5"/>
          </p:nvPr>
        </p:nvSpPr>
        <p:spPr/>
        <p:txBody>
          <a:bodyPr/>
          <a:lstStyle/>
          <a:p>
            <a:fld id="{27620349-8DF4-C343-95C3-DB69D99C3F48}" type="slidenum">
              <a:rPr lang="en-US" smtClean="0"/>
              <a:t>10</a:t>
            </a:fld>
            <a:endParaRPr lang="en-US"/>
          </a:p>
        </p:txBody>
      </p:sp>
    </p:spTree>
    <p:extLst>
      <p:ext uri="{BB962C8B-B14F-4D97-AF65-F5344CB8AC3E}">
        <p14:creationId xmlns:p14="http://schemas.microsoft.com/office/powerpoint/2010/main" val="35190887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(3:40 - 3:55) 5 minutes</a:t>
            </a:r>
          </a:p>
          <a:p>
            <a:endParaRPr lang="en-US" dirty="0"/>
          </a:p>
          <a:p>
            <a:r>
              <a:rPr lang="en-US" dirty="0"/>
              <a:t>**One Sentence Summary**</a:t>
            </a:r>
          </a:p>
          <a:p>
            <a:r>
              <a:rPr lang="en-US" dirty="0"/>
              <a:t>- "Discuss the principles of simple design according to Kent Beck and its benefits in creating maintainable and efficient code."</a:t>
            </a:r>
          </a:p>
          <a:p>
            <a:endParaRPr lang="en-US" dirty="0"/>
          </a:p>
          <a:p>
            <a:r>
              <a:rPr lang="en-US" dirty="0"/>
              <a:t>**Detailed Notes**:</a:t>
            </a:r>
          </a:p>
          <a:p>
            <a:endParaRPr lang="en-US" dirty="0"/>
          </a:p>
          <a:p>
            <a:r>
              <a:rPr lang="en-US" dirty="0"/>
              <a:t>- **Definition**:</a:t>
            </a:r>
          </a:p>
          <a:p>
            <a:r>
              <a:rPr lang="en-US" dirty="0"/>
              <a:t>  - **Explanation**:</a:t>
            </a:r>
          </a:p>
          <a:p>
            <a:r>
              <a:rPr lang="en-US" dirty="0"/>
              <a:t>    - Simple design focuses on creating the simplest solution that works, adhering to principles like YAGNI (You Aren't </a:t>
            </a:r>
            <a:r>
              <a:rPr lang="en-US" dirty="0" err="1"/>
              <a:t>Gonna</a:t>
            </a:r>
            <a:r>
              <a:rPr lang="en-US" dirty="0"/>
              <a:t> Need It) and KISS (Keep It Simple, Stupid).</a:t>
            </a:r>
          </a:p>
          <a:p>
            <a:r>
              <a:rPr lang="en-US" dirty="0"/>
              <a:t>  - **Core Principles**:</a:t>
            </a:r>
          </a:p>
          <a:p>
            <a:r>
              <a:rPr lang="en-US" dirty="0"/>
              <a:t>    - Simple design should make the system easy to understand, maintain, and extend. It avoids unnecessary complexity and over-engineering.</a:t>
            </a:r>
          </a:p>
          <a:p>
            <a:r>
              <a:rPr lang="en-US" dirty="0"/>
              <a:t>  - **Example**:</a:t>
            </a:r>
          </a:p>
          <a:p>
            <a:r>
              <a:rPr lang="en-US" dirty="0"/>
              <a:t>    - "A simple design for a task management system might involve a straightforward CRUD (Create, Read, Update, Delete) interface without adding unnecessary features or layers of abstraction."</a:t>
            </a:r>
          </a:p>
          <a:p>
            <a:endParaRPr lang="en-US" dirty="0"/>
          </a:p>
          <a:p>
            <a:r>
              <a:rPr lang="en-US" dirty="0"/>
              <a:t>- **Four Rules of Simple Design** (by Kent Beck):</a:t>
            </a:r>
          </a:p>
          <a:p>
            <a:r>
              <a:rPr lang="en-US" dirty="0"/>
              <a:t>  - **Runs all the tests**:</a:t>
            </a:r>
          </a:p>
          <a:p>
            <a:r>
              <a:rPr lang="en-US" dirty="0"/>
              <a:t>    - Ensure that the system passes all automated tests, confirming that the code meets the specified requirements and behaves as expected.</a:t>
            </a:r>
          </a:p>
          <a:p>
            <a:r>
              <a:rPr lang="en-US" dirty="0"/>
              <a:t>    - **Example**:</a:t>
            </a:r>
          </a:p>
          <a:p>
            <a:r>
              <a:rPr lang="en-US" dirty="0"/>
              <a:t>      - "A task management application should have automated tests for creating, updating, and deleting tasks. Ensuring that all tests pass confirms the application works correctly."</a:t>
            </a:r>
          </a:p>
          <a:p>
            <a:r>
              <a:rPr lang="en-US" dirty="0"/>
              <a:t>  - **Contains no duplication**:</a:t>
            </a:r>
          </a:p>
          <a:p>
            <a:r>
              <a:rPr lang="en-US" dirty="0"/>
              <a:t>    - Avoid redundancy in the code by eliminating duplicate logic, making the system easier to maintain and reducing the risk of inconsistencies.</a:t>
            </a:r>
          </a:p>
          <a:p>
            <a:r>
              <a:rPr lang="en-US" dirty="0"/>
              <a:t>    - **Example**:</a:t>
            </a:r>
          </a:p>
          <a:p>
            <a:r>
              <a:rPr lang="en-US" dirty="0"/>
              <a:t>      - "If the logic for calculating task priorities is needed in multiple places, extract it into a single method or service to avoid duplication."</a:t>
            </a:r>
          </a:p>
          <a:p>
            <a:r>
              <a:rPr lang="en-US" dirty="0"/>
              <a:t>  - **Expresses the intent of the programmer**:</a:t>
            </a:r>
          </a:p>
          <a:p>
            <a:r>
              <a:rPr lang="en-US" dirty="0"/>
              <a:t>    - Write code that clearly communicates its purpose and logic, making it easier for others to understand and maintain.</a:t>
            </a:r>
          </a:p>
          <a:p>
            <a:r>
              <a:rPr lang="en-US" dirty="0"/>
              <a:t>    - **Example**:</a:t>
            </a:r>
          </a:p>
          <a:p>
            <a:r>
              <a:rPr lang="en-US" dirty="0"/>
              <a:t>      - "Use meaningful variable and method names like `</a:t>
            </a:r>
            <a:r>
              <a:rPr lang="en-US" dirty="0" err="1"/>
              <a:t>calculateTaskPriority</a:t>
            </a:r>
            <a:r>
              <a:rPr lang="en-US" dirty="0"/>
              <a:t>` instead of generic names like `</a:t>
            </a:r>
            <a:r>
              <a:rPr lang="en-US" dirty="0" err="1"/>
              <a:t>calcPriority</a:t>
            </a:r>
            <a:r>
              <a:rPr lang="en-US" dirty="0"/>
              <a:t>` to make the code more readable."</a:t>
            </a:r>
          </a:p>
          <a:p>
            <a:r>
              <a:rPr lang="en-US" dirty="0"/>
              <a:t>  - **Minimizes the number of classes and methods**:</a:t>
            </a:r>
          </a:p>
          <a:p>
            <a:r>
              <a:rPr lang="en-US" dirty="0"/>
              <a:t>    - Keep the design as simple as possible by avoiding unnecessary classes and methods, which can add complexity without providing additional value.</a:t>
            </a:r>
          </a:p>
          <a:p>
            <a:r>
              <a:rPr lang="en-US" dirty="0"/>
              <a:t>    - **Example**:</a:t>
            </a:r>
          </a:p>
          <a:p>
            <a:r>
              <a:rPr lang="en-US" dirty="0"/>
              <a:t>      - "Avoid creating a separate class for simple tasks that can be handled within an existing class, unless it significantly improves code organization or clarity."</a:t>
            </a:r>
          </a:p>
          <a:p>
            <a:endParaRPr lang="en-US" dirty="0"/>
          </a:p>
          <a:p>
            <a:r>
              <a:rPr lang="en-US" dirty="0"/>
              <a:t>- **Benefits**:</a:t>
            </a:r>
          </a:p>
          <a:p>
            <a:r>
              <a:rPr lang="en-US" dirty="0"/>
              <a:t>  - **Readability and Maintainability**:</a:t>
            </a:r>
          </a:p>
          <a:p>
            <a:r>
              <a:rPr lang="en-US" dirty="0"/>
              <a:t>    - Simple designs are easier to read and maintain, reducing the cognitive load on developers and making it easier to onboard new team members.</a:t>
            </a:r>
          </a:p>
          <a:p>
            <a:r>
              <a:rPr lang="en-US" dirty="0"/>
              <a:t>  - **Flexibility**:</a:t>
            </a:r>
          </a:p>
          <a:p>
            <a:r>
              <a:rPr lang="en-US" dirty="0"/>
              <a:t>    - Simple designs are more adaptable to change, allowing the system to evolve naturally as requirements change.</a:t>
            </a:r>
          </a:p>
          <a:p>
            <a:r>
              <a:rPr lang="en-US" dirty="0"/>
              <a:t>  - **Reduced Risk of Bugs**:</a:t>
            </a:r>
          </a:p>
          <a:p>
            <a:r>
              <a:rPr lang="en-US" dirty="0"/>
              <a:t>    - By avoiding unnecessary complexity, simple designs reduce the risk of introducing bugs and making the system harder to debug.</a:t>
            </a:r>
          </a:p>
          <a:p>
            <a:r>
              <a:rPr lang="en-US" dirty="0"/>
              <a:t>  - **Example**:</a:t>
            </a:r>
          </a:p>
          <a:p>
            <a:r>
              <a:rPr lang="en-US" dirty="0"/>
              <a:t>    - "In a microservices architecture, a simple design might involve using RESTful endpoints for communication rather than implementing a complex messaging system unless it is absolutely necessary."</a:t>
            </a:r>
          </a:p>
          <a:p>
            <a:endParaRPr lang="en-US" dirty="0"/>
          </a:p>
          <a:p>
            <a:r>
              <a:rPr lang="en-US" dirty="0"/>
              <a:t>- **Practical Application**:</a:t>
            </a:r>
          </a:p>
          <a:p>
            <a:r>
              <a:rPr lang="en-US" dirty="0"/>
              <a:t>  - **YAGNI (You Aren't </a:t>
            </a:r>
            <a:r>
              <a:rPr lang="en-US" dirty="0" err="1"/>
              <a:t>Gonna</a:t>
            </a:r>
            <a:r>
              <a:rPr lang="en-US" dirty="0"/>
              <a:t> Need It)**:</a:t>
            </a:r>
          </a:p>
          <a:p>
            <a:r>
              <a:rPr lang="en-US" dirty="0"/>
              <a:t>    - Implement only what is necessary for the current requirements. Avoid adding features based on speculative future needs.</a:t>
            </a:r>
          </a:p>
          <a:p>
            <a:r>
              <a:rPr lang="en-US" dirty="0"/>
              <a:t>  - **KISS (Keep It Simple, Stupid)**:</a:t>
            </a:r>
          </a:p>
          <a:p>
            <a:r>
              <a:rPr lang="en-US" dirty="0"/>
              <a:t>    - Strive for simplicity in design and implementation. Avoid overcomplicating the code with unnecessary patterns or abstractions.</a:t>
            </a:r>
          </a:p>
          <a:p>
            <a:r>
              <a:rPr lang="en-US" dirty="0"/>
              <a:t>  - **Refactoring**:</a:t>
            </a:r>
          </a:p>
          <a:p>
            <a:r>
              <a:rPr lang="en-US" dirty="0"/>
              <a:t>    - Continuously refactor the code to remove complexity and improve clarity.</a:t>
            </a:r>
          </a:p>
          <a:p>
            <a:r>
              <a:rPr lang="en-US" dirty="0"/>
              <a:t>  - **Example**:</a:t>
            </a:r>
          </a:p>
          <a:p>
            <a:r>
              <a:rPr lang="en-US" dirty="0"/>
              <a:t>    - "When designing a user authentication system, start with basic username and password authentication. Only add additional features like OAuth or multi-factor authentication when they are truly needed."</a:t>
            </a:r>
          </a:p>
          <a:p>
            <a:endParaRPr lang="en-US" dirty="0"/>
          </a:p>
          <a:p>
            <a:r>
              <a:rPr lang="en-US" dirty="0"/>
              <a:t>**Background Information**:</a:t>
            </a:r>
          </a:p>
          <a:p>
            <a:r>
              <a:rPr lang="en-US" dirty="0"/>
              <a:t>- **History of Simple Design**:</a:t>
            </a:r>
          </a:p>
          <a:p>
            <a:r>
              <a:rPr lang="en-US" dirty="0"/>
              <a:t>  - The concept of simple design is rooted in the early days of software engineering and has been a fundamental principle in agile methodologies. Kent Beck and Ward Cunningham emphasized simple design in Extreme Programming (XP), advocating for building only what is needed to meet current requirements and continuously improving the design through refactoring.</a:t>
            </a:r>
          </a:p>
          <a:p>
            <a:r>
              <a:rPr lang="en-US" dirty="0"/>
              <a:t>  - The Agile Manifesto also reflects this principle with its emphasis on simplicity, stating, "Simplicity--the art of maximizing the amount of work not done--is essential."</a:t>
            </a:r>
          </a:p>
          <a:p>
            <a:endParaRPr lang="en-US" dirty="0"/>
          </a:p>
          <a:p>
            <a:r>
              <a:rPr lang="en-US" dirty="0"/>
              <a:t>**Example**:</a:t>
            </a:r>
          </a:p>
          <a:p>
            <a:r>
              <a:rPr lang="en-US" dirty="0"/>
              <a:t>- **Real-world Scenario**:</a:t>
            </a:r>
          </a:p>
          <a:p>
            <a:r>
              <a:rPr lang="en-US" dirty="0"/>
              <a:t>  - "In a large enterprise system, adopting simple design principles can prevent the accumulation of technical debt. For example, when adding a new reporting feature, a simple design might involve generating reports directly from the database without initially building a complex reporting engine. As the need for more advanced reporting features grows, the design can be incrementally improved."</a:t>
            </a:r>
          </a:p>
        </p:txBody>
      </p:sp>
      <p:sp>
        <p:nvSpPr>
          <p:cNvPr id="4" name="Slide Number Placeholder 3"/>
          <p:cNvSpPr>
            <a:spLocks noGrp="1"/>
          </p:cNvSpPr>
          <p:nvPr>
            <p:ph type="sldNum" sz="quarter" idx="5"/>
          </p:nvPr>
        </p:nvSpPr>
        <p:spPr/>
        <p:txBody>
          <a:bodyPr/>
          <a:lstStyle/>
          <a:p>
            <a:fld id="{27620349-8DF4-C343-95C3-DB69D99C3F48}" type="slidenum">
              <a:rPr lang="en-US" smtClean="0"/>
              <a:t>11</a:t>
            </a:fld>
            <a:endParaRPr lang="en-US"/>
          </a:p>
        </p:txBody>
      </p:sp>
    </p:spTree>
    <p:extLst>
      <p:ext uri="{BB962C8B-B14F-4D97-AF65-F5344CB8AC3E}">
        <p14:creationId xmlns:p14="http://schemas.microsoft.com/office/powerpoint/2010/main" val="3474109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(3:55 - 4:00) 5 minutes</a:t>
            </a:r>
          </a:p>
          <a:p>
            <a:endParaRPr lang="en-US" dirty="0"/>
          </a:p>
          <a:p>
            <a:r>
              <a:rPr lang="en-US" dirty="0"/>
              <a:t>**One Sentence Summary**</a:t>
            </a:r>
          </a:p>
          <a:p>
            <a:r>
              <a:rPr lang="en-US" dirty="0"/>
              <a:t>- "Explain the 10 Minute Rule for CI builds and its significance in maintaining an efficient development workflow."</a:t>
            </a:r>
          </a:p>
          <a:p>
            <a:endParaRPr lang="en-US" dirty="0"/>
          </a:p>
          <a:p>
            <a:r>
              <a:rPr lang="en-US" dirty="0"/>
              <a:t>**Detailed Notes**:</a:t>
            </a:r>
          </a:p>
          <a:p>
            <a:endParaRPr lang="en-US" dirty="0"/>
          </a:p>
          <a:p>
            <a:r>
              <a:rPr lang="en-US" dirty="0"/>
              <a:t>- **Definition**:</a:t>
            </a:r>
          </a:p>
          <a:p>
            <a:r>
              <a:rPr lang="en-US" dirty="0"/>
              <a:t>  - **Explanation**:</a:t>
            </a:r>
          </a:p>
          <a:p>
            <a:r>
              <a:rPr lang="en-US" dirty="0"/>
              <a:t>    - The 10 Minute Rule states that the continuous integration (CI) build process should take no more than ten minutes from code commit to feedback.</a:t>
            </a:r>
          </a:p>
          <a:p>
            <a:r>
              <a:rPr lang="en-US" dirty="0"/>
              <a:t>  - **Purpose**:</a:t>
            </a:r>
          </a:p>
          <a:p>
            <a:r>
              <a:rPr lang="en-US" dirty="0"/>
              <a:t>    - The rule aims to provide rapid feedback to developers, ensuring that any issues are identified and addressed quickly.</a:t>
            </a:r>
          </a:p>
          <a:p>
            <a:r>
              <a:rPr lang="en-US" dirty="0"/>
              <a:t>  - **Example**:</a:t>
            </a:r>
          </a:p>
          <a:p>
            <a:r>
              <a:rPr lang="en-US" dirty="0"/>
              <a:t>    - "If a developer commits code to the repository, the CI build should run tests, build the application, and provide feedback within ten minutes."</a:t>
            </a:r>
          </a:p>
          <a:p>
            <a:endParaRPr lang="en-US" dirty="0"/>
          </a:p>
          <a:p>
            <a:r>
              <a:rPr lang="en-US" dirty="0"/>
              <a:t>- **Benefits**:</a:t>
            </a:r>
          </a:p>
          <a:p>
            <a:r>
              <a:rPr lang="en-US" dirty="0"/>
              <a:t>  - **Rapid Feedback**:</a:t>
            </a:r>
          </a:p>
          <a:p>
            <a:r>
              <a:rPr lang="en-US" dirty="0"/>
              <a:t>    - Quick feedback helps developers identify and fix issues promptly, reducing the time between writing code and discovering errors.</a:t>
            </a:r>
          </a:p>
          <a:p>
            <a:r>
              <a:rPr lang="en-US" dirty="0"/>
              <a:t>  - **Increased Productivity**:</a:t>
            </a:r>
          </a:p>
          <a:p>
            <a:r>
              <a:rPr lang="en-US" dirty="0"/>
              <a:t>    - Short build times prevent long waiting periods, allowing developers to stay focused and productive.</a:t>
            </a:r>
          </a:p>
          <a:p>
            <a:r>
              <a:rPr lang="en-US" dirty="0"/>
              <a:t>  - **Continuous Integration**:</a:t>
            </a:r>
          </a:p>
          <a:p>
            <a:r>
              <a:rPr lang="en-US" dirty="0"/>
              <a:t>    - Ensuring that the build process is fast and efficient supports the principles of continuous integration, where code is frequently integrated and tested.</a:t>
            </a:r>
          </a:p>
          <a:p>
            <a:r>
              <a:rPr lang="en-US" dirty="0"/>
              <a:t>  - **Example**:</a:t>
            </a:r>
          </a:p>
          <a:p>
            <a:r>
              <a:rPr lang="en-US" dirty="0"/>
              <a:t>    - "In a large development team, a fast CI build process means that developers can quickly verify the impact of their changes and move on to other tasks without significant delays."</a:t>
            </a:r>
          </a:p>
          <a:p>
            <a:endParaRPr lang="en-US" dirty="0"/>
          </a:p>
          <a:p>
            <a:r>
              <a:rPr lang="en-US" dirty="0"/>
              <a:t>- **Practical Application**:</a:t>
            </a:r>
          </a:p>
          <a:p>
            <a:r>
              <a:rPr lang="en-US" dirty="0"/>
              <a:t>  - **Optimizing Build Processes**:</a:t>
            </a:r>
          </a:p>
          <a:p>
            <a:r>
              <a:rPr lang="en-US" dirty="0"/>
              <a:t>    - Identify and eliminate bottlenecks in the build process to ensure it completes within ten minutes.</a:t>
            </a:r>
          </a:p>
          <a:p>
            <a:r>
              <a:rPr lang="en-US" dirty="0"/>
              <a:t>  - **Parallelizing Tests**:</a:t>
            </a:r>
          </a:p>
          <a:p>
            <a:r>
              <a:rPr lang="en-US" dirty="0"/>
              <a:t>    - Run tests in parallel to reduce the overall testing time.</a:t>
            </a:r>
          </a:p>
          <a:p>
            <a:r>
              <a:rPr lang="en-US" dirty="0"/>
              <a:t>  - **Incremental Builds**:</a:t>
            </a:r>
          </a:p>
          <a:p>
            <a:r>
              <a:rPr lang="en-US" dirty="0"/>
              <a:t>    - Use incremental builds to avoid recompiling unchanged code, speeding up the build process.</a:t>
            </a:r>
          </a:p>
          <a:p>
            <a:r>
              <a:rPr lang="en-US" dirty="0"/>
              <a:t>  - **Example**:</a:t>
            </a:r>
          </a:p>
          <a:p>
            <a:r>
              <a:rPr lang="en-US" dirty="0"/>
              <a:t>    - "Configure your CI pipeline to run unit tests in parallel across multiple containers. Use tools like Jest or Mocha for JavaScript projects, which support parallel test execution, to reduce the overall testing time."</a:t>
            </a:r>
          </a:p>
          <a:p>
            <a:endParaRPr lang="en-US" dirty="0"/>
          </a:p>
          <a:p>
            <a:r>
              <a:rPr lang="en-US" dirty="0"/>
              <a:t>**Background Information**:</a:t>
            </a:r>
          </a:p>
          <a:p>
            <a:r>
              <a:rPr lang="en-US" dirty="0"/>
              <a:t>- **History of the 10 Minute Rule**:</a:t>
            </a:r>
          </a:p>
          <a:p>
            <a:r>
              <a:rPr lang="en-US" dirty="0"/>
              <a:t>  - The 10 Minute Rule for CI builds is rooted in agile and lean software development practices, which emphasize the importance of rapid feedback loops. The rule helps maintain a smooth and efficient development workflow by ensuring that developers receive prompt feedback on their changes.</a:t>
            </a:r>
          </a:p>
          <a:p>
            <a:r>
              <a:rPr lang="en-US" dirty="0"/>
              <a:t>  - The rule is particularly relevant in large projects with extensive test suites and complex build processes, where long build times can significantly impact productivity.</a:t>
            </a:r>
          </a:p>
          <a:p>
            <a:endParaRPr lang="en-US" dirty="0"/>
          </a:p>
          <a:p>
            <a:r>
              <a:rPr lang="en-US" dirty="0"/>
              <a:t>**Example**:</a:t>
            </a:r>
          </a:p>
          <a:p>
            <a:r>
              <a:rPr lang="en-US" dirty="0"/>
              <a:t>- **Real-world Scenario**:</a:t>
            </a:r>
          </a:p>
          <a:p>
            <a:r>
              <a:rPr lang="en-US" dirty="0"/>
              <a:t>  - "In a continuous delivery pipeline, adhering to the 10 Minute Rule ensures that the deployment process remains fast and reliable. For instance, an e-commerce platform might have a CI pipeline that runs unit tests, integration tests, and builds the application within ten minutes, enabling frequent deployments and quick responses to market changes."</a:t>
            </a:r>
          </a:p>
        </p:txBody>
      </p:sp>
      <p:sp>
        <p:nvSpPr>
          <p:cNvPr id="4" name="Slide Number Placeholder 3"/>
          <p:cNvSpPr>
            <a:spLocks noGrp="1"/>
          </p:cNvSpPr>
          <p:nvPr>
            <p:ph type="sldNum" sz="quarter" idx="5"/>
          </p:nvPr>
        </p:nvSpPr>
        <p:spPr/>
        <p:txBody>
          <a:bodyPr/>
          <a:lstStyle/>
          <a:p>
            <a:fld id="{27620349-8DF4-C343-95C3-DB69D99C3F48}" type="slidenum">
              <a:rPr lang="en-US" smtClean="0"/>
              <a:t>12</a:t>
            </a:fld>
            <a:endParaRPr lang="en-US"/>
          </a:p>
        </p:txBody>
      </p:sp>
    </p:spTree>
    <p:extLst>
      <p:ext uri="{BB962C8B-B14F-4D97-AF65-F5344CB8AC3E}">
        <p14:creationId xmlns:p14="http://schemas.microsoft.com/office/powerpoint/2010/main" val="101743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(4:00 - 4:15) 15 minutes</a:t>
            </a:r>
          </a:p>
          <a:p>
            <a:endParaRPr lang="en-US" dirty="0"/>
          </a:p>
          <a:p>
            <a:r>
              <a:rPr lang="en-US" dirty="0"/>
              <a:t>#### Bullet Points:</a:t>
            </a:r>
          </a:p>
          <a:p>
            <a:r>
              <a:rPr lang="en-US" dirty="0"/>
              <a:t>- **Definition of Legacy Code**</a:t>
            </a:r>
          </a:p>
          <a:p>
            <a:r>
              <a:rPr lang="en-US" dirty="0"/>
              <a:t>  - Define legacy code and the challenges it presents.</a:t>
            </a:r>
          </a:p>
          <a:p>
            <a:r>
              <a:rPr lang="en-US" dirty="0"/>
              <a:t>- **Role of TDD**</a:t>
            </a:r>
          </a:p>
          <a:p>
            <a:r>
              <a:rPr lang="en-US" dirty="0"/>
              <a:t>  - Explain how TDD can help improve and maintain legacy code.</a:t>
            </a:r>
          </a:p>
          <a:p>
            <a:r>
              <a:rPr lang="en-US" dirty="0"/>
              <a:t>- **Practical Application**</a:t>
            </a:r>
          </a:p>
          <a:p>
            <a:r>
              <a:rPr lang="en-US" dirty="0"/>
              <a:t>  - Provide examples of applying TDD to legacy code.</a:t>
            </a:r>
          </a:p>
          <a:p>
            <a:endParaRPr lang="en-US" dirty="0"/>
          </a:p>
          <a:p>
            <a:r>
              <a:rPr lang="en-US" dirty="0"/>
              <a:t>#### Speaker Notes:</a:t>
            </a:r>
          </a:p>
          <a:p>
            <a:endParaRPr lang="en-US" dirty="0"/>
          </a:p>
          <a:p>
            <a:r>
              <a:rPr lang="en-US" dirty="0"/>
              <a:t>**One Sentence Summary**</a:t>
            </a:r>
          </a:p>
          <a:p>
            <a:r>
              <a:rPr lang="en-US" dirty="0"/>
              <a:t>- "Discuss the challenges of legacy code and how TDD can be used to improve and maintain it."</a:t>
            </a:r>
          </a:p>
          <a:p>
            <a:endParaRPr lang="en-US" dirty="0"/>
          </a:p>
          <a:p>
            <a:r>
              <a:rPr lang="en-US" dirty="0"/>
              <a:t>**Detailed Notes**:</a:t>
            </a:r>
          </a:p>
          <a:p>
            <a:endParaRPr lang="en-US" dirty="0"/>
          </a:p>
          <a:p>
            <a:r>
              <a:rPr lang="en-US" dirty="0"/>
              <a:t>- **Definition of Legacy Code**:</a:t>
            </a:r>
          </a:p>
          <a:p>
            <a:r>
              <a:rPr lang="en-US" dirty="0"/>
              <a:t>  - **Explanation**:</a:t>
            </a:r>
          </a:p>
          <a:p>
            <a:r>
              <a:rPr lang="en-US" dirty="0"/>
              <a:t>    - Legacy code refers to existing code that is often outdated, lacks documentation, and has little or no automated tests.</a:t>
            </a:r>
          </a:p>
          <a:p>
            <a:r>
              <a:rPr lang="en-US" dirty="0"/>
              <a:t>  - **Challenges**:</a:t>
            </a:r>
          </a:p>
          <a:p>
            <a:r>
              <a:rPr lang="en-US" dirty="0"/>
              <a:t>    - Working with legacy code can be difficult due to its complexity, lack of tests, and potential for introducing bugs when making changes.</a:t>
            </a:r>
          </a:p>
          <a:p>
            <a:r>
              <a:rPr lang="en-US" dirty="0"/>
              <a:t>  - **Example**:</a:t>
            </a:r>
          </a:p>
          <a:p>
            <a:r>
              <a:rPr lang="en-US" dirty="0"/>
              <a:t>    - "A codebase developed years ago without modern best practices and without automated tests is considered legacy code. Making changes to such a codebase can be risky and time-consuming."</a:t>
            </a:r>
          </a:p>
          <a:p>
            <a:endParaRPr lang="en-US" dirty="0"/>
          </a:p>
          <a:p>
            <a:r>
              <a:rPr lang="en-US" dirty="0"/>
              <a:t>- **Role of TDD**:</a:t>
            </a:r>
          </a:p>
          <a:p>
            <a:r>
              <a:rPr lang="en-US" dirty="0"/>
              <a:t>  - **Explanation**:</a:t>
            </a:r>
          </a:p>
          <a:p>
            <a:r>
              <a:rPr lang="en-US" dirty="0"/>
              <a:t>    - Test-Driven Development (TDD) involves writing tests before writing the actual code, ensuring that the code meets the required functionality and is covered by tests.</a:t>
            </a:r>
          </a:p>
          <a:p>
            <a:r>
              <a:rPr lang="en-US" dirty="0"/>
              <a:t>  - **Benefits for Legacy Code**:</a:t>
            </a:r>
          </a:p>
          <a:p>
            <a:r>
              <a:rPr lang="en-US" dirty="0"/>
              <a:t>    - TDD can help improve legacy code by incrementally adding tests and refactoring the code to make it more maintainable and understandable.</a:t>
            </a:r>
          </a:p>
          <a:p>
            <a:r>
              <a:rPr lang="en-US" dirty="0"/>
              <a:t>  - **Steps to Apply TDD to Legacy Code**:</a:t>
            </a:r>
          </a:p>
          <a:p>
            <a:r>
              <a:rPr lang="en-US" dirty="0"/>
              <a:t>    - Identify areas of the legacy code that need improvement.</a:t>
            </a:r>
          </a:p>
          <a:p>
            <a:r>
              <a:rPr lang="en-US" dirty="0"/>
              <a:t>    - Write tests for the existing functionality.</a:t>
            </a:r>
          </a:p>
          <a:p>
            <a:r>
              <a:rPr lang="en-US" dirty="0"/>
              <a:t>    - Refactor the code to improve its structure and readability while ensuring that the tests still pass.</a:t>
            </a:r>
          </a:p>
          <a:p>
            <a:r>
              <a:rPr lang="en-US" dirty="0"/>
              <a:t>  - **Example**:</a:t>
            </a:r>
          </a:p>
          <a:p>
            <a:r>
              <a:rPr lang="en-US" dirty="0"/>
              <a:t>    - "When working with a legacy codebase, start by writing characterization tests that capture the current behavior of the code. Then, refactor the code incrementally, using TDD to guide the changes and ensure that the functionality remains intact."</a:t>
            </a:r>
          </a:p>
          <a:p>
            <a:endParaRPr lang="en-US" dirty="0"/>
          </a:p>
          <a:p>
            <a:r>
              <a:rPr lang="en-US" dirty="0"/>
              <a:t>- **Practical Application**:</a:t>
            </a:r>
          </a:p>
          <a:p>
            <a:r>
              <a:rPr lang="en-US" dirty="0"/>
              <a:t>  - **Characterization Tests**:</a:t>
            </a:r>
          </a:p>
          <a:p>
            <a:r>
              <a:rPr lang="en-US" dirty="0"/>
              <a:t>    - Write tests that define the existing behavior of the legacy code. These tests help ensure that refactoring does not change the intended behavior.</a:t>
            </a:r>
          </a:p>
          <a:p>
            <a:r>
              <a:rPr lang="en-US" dirty="0"/>
              <a:t>  - **Incremental Refactoring**:</a:t>
            </a:r>
          </a:p>
          <a:p>
            <a:r>
              <a:rPr lang="en-US" dirty="0"/>
              <a:t>    - Refactor the legacy code in small, manageable steps, using TDD to guide the process and verify the changes.</a:t>
            </a:r>
          </a:p>
          <a:p>
            <a:r>
              <a:rPr lang="en-US" dirty="0"/>
              <a:t>  - **Introduce New Features**:</a:t>
            </a:r>
          </a:p>
          <a:p>
            <a:r>
              <a:rPr lang="en-US" dirty="0"/>
              <a:t>    - Use TDD to introduce new features or modify existing functionality in the legacy code, ensuring that new tests cover the changes.</a:t>
            </a:r>
          </a:p>
          <a:p>
            <a:r>
              <a:rPr lang="en-US" dirty="0"/>
              <a:t>  - **Example**:</a:t>
            </a:r>
          </a:p>
          <a:p>
            <a:r>
              <a:rPr lang="en-US" dirty="0"/>
              <a:t>    - "Suppose you're working with a legacy application that calculates discounts. Start by writing tests that verify the current discount calculation logic. Once you have tests in place, refactor the discount calculation code to improve its readability and maintainability. Finally, use TDD to add new discount rules or modify existing ones."</a:t>
            </a:r>
          </a:p>
          <a:p>
            <a:endParaRPr lang="en-US" dirty="0"/>
          </a:p>
          <a:p>
            <a:r>
              <a:rPr lang="en-US" dirty="0"/>
              <a:t>**Background Information**:</a:t>
            </a:r>
          </a:p>
          <a:p>
            <a:r>
              <a:rPr lang="en-US" dirty="0"/>
              <a:t>- **History of Legacy Code**:</a:t>
            </a:r>
          </a:p>
          <a:p>
            <a:r>
              <a:rPr lang="en-US" dirty="0"/>
              <a:t>  - The term "legacy code" was popularized by Michael Feathers in his book "Working Effectively with Legacy Code." Feathers defines legacy code as code without tests and provides techniques for safely making changes to such codebases.</a:t>
            </a:r>
          </a:p>
          <a:p>
            <a:r>
              <a:rPr lang="en-US" dirty="0"/>
              <a:t>  - Legacy code often arises from software that has been in use for a long time, with multiple developers contributing to it over the years. It can be challenging to work with due to outdated practices, lack of documentation, and the absence of automated tests.</a:t>
            </a:r>
          </a:p>
          <a:p>
            <a:endParaRPr lang="en-US" dirty="0"/>
          </a:p>
          <a:p>
            <a:r>
              <a:rPr lang="en-US" dirty="0"/>
              <a:t>**Example**:</a:t>
            </a:r>
          </a:p>
          <a:p>
            <a:r>
              <a:rPr lang="en-US" dirty="0"/>
              <a:t>- **Real-world Scenario**:</a:t>
            </a:r>
          </a:p>
          <a:p>
            <a:r>
              <a:rPr lang="en-US" dirty="0"/>
              <a:t>  - "In a financial application, legacy code might handle critical calculations and transactions. By applying TDD, developers can write tests to capture the existing behavior and incrementally refactor the code to improve its structure. This approach reduces the risk of introducing errors and makes the codebase more maintainable."</a:t>
            </a:r>
          </a:p>
        </p:txBody>
      </p:sp>
      <p:sp>
        <p:nvSpPr>
          <p:cNvPr id="4" name="Slide Number Placeholder 3"/>
          <p:cNvSpPr>
            <a:spLocks noGrp="1"/>
          </p:cNvSpPr>
          <p:nvPr>
            <p:ph type="sldNum" sz="quarter" idx="5"/>
          </p:nvPr>
        </p:nvSpPr>
        <p:spPr/>
        <p:txBody>
          <a:bodyPr/>
          <a:lstStyle/>
          <a:p>
            <a:fld id="{27620349-8DF4-C343-95C3-DB69D99C3F48}" type="slidenum">
              <a:rPr lang="en-US" smtClean="0"/>
              <a:t>13</a:t>
            </a:fld>
            <a:endParaRPr lang="en-US"/>
          </a:p>
        </p:txBody>
      </p:sp>
    </p:spTree>
    <p:extLst>
      <p:ext uri="{BB962C8B-B14F-4D97-AF65-F5344CB8AC3E}">
        <p14:creationId xmlns:p14="http://schemas.microsoft.com/office/powerpoint/2010/main" val="42344068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(4:15 - 4:25) 10 minutes</a:t>
            </a:r>
          </a:p>
          <a:p>
            <a:endParaRPr lang="en-US" dirty="0"/>
          </a:p>
          <a:p>
            <a:r>
              <a:rPr lang="en-US" dirty="0"/>
              <a:t>**One Sentence Summary**</a:t>
            </a:r>
          </a:p>
          <a:p>
            <a:r>
              <a:rPr lang="en-US" dirty="0"/>
              <a:t>- "Introduce GitHub Actions for CI/CD and demonstrate how to deploy an application using free cloud providers."</a:t>
            </a:r>
          </a:p>
          <a:p>
            <a:endParaRPr lang="en-US" dirty="0"/>
          </a:p>
          <a:p>
            <a:r>
              <a:rPr lang="en-US" dirty="0"/>
              <a:t>**Detailed Notes**:</a:t>
            </a:r>
          </a:p>
          <a:p>
            <a:endParaRPr lang="en-US" dirty="0"/>
          </a:p>
          <a:p>
            <a:r>
              <a:rPr lang="en-US" dirty="0"/>
              <a:t>- **Overview of GitHub Actions**:</a:t>
            </a:r>
          </a:p>
          <a:p>
            <a:r>
              <a:rPr lang="en-US" dirty="0"/>
              <a:t>  - **Explanation**:</a:t>
            </a:r>
          </a:p>
          <a:p>
            <a:r>
              <a:rPr lang="en-US" dirty="0"/>
              <a:t>    - GitHub Actions is a CI/CD platform that allows you to automate workflows directly from your GitHub repository.</a:t>
            </a:r>
          </a:p>
          <a:p>
            <a:r>
              <a:rPr lang="en-US" dirty="0"/>
              <a:t>  - **Capabilities**:</a:t>
            </a:r>
          </a:p>
          <a:p>
            <a:r>
              <a:rPr lang="en-US" dirty="0"/>
              <a:t>    - It supports building, testing, and deploying code, running scheduled jobs, and integrating with other services.</a:t>
            </a:r>
          </a:p>
          <a:p>
            <a:r>
              <a:rPr lang="en-US" dirty="0"/>
              <a:t>  - **Example**:</a:t>
            </a:r>
          </a:p>
          <a:p>
            <a:r>
              <a:rPr lang="en-US" dirty="0"/>
              <a:t>    - "With GitHub Actions, you can automate tasks such as running tests every time code is pushed to the repository, building the application, and deploying it to production."</a:t>
            </a:r>
          </a:p>
          <a:p>
            <a:endParaRPr lang="en-US" dirty="0"/>
          </a:p>
          <a:p>
            <a:r>
              <a:rPr lang="en-US" dirty="0"/>
              <a:t>- **Benefits of CI/CD**:</a:t>
            </a:r>
          </a:p>
          <a:p>
            <a:r>
              <a:rPr lang="en-US" dirty="0"/>
              <a:t>  - **Rapid Feedback**:</a:t>
            </a:r>
          </a:p>
          <a:p>
            <a:r>
              <a:rPr lang="en-US" dirty="0"/>
              <a:t>    - Continuous integration provides immediate feedback on code changes, allowing developers to catch and fix issues early.</a:t>
            </a:r>
          </a:p>
          <a:p>
            <a:r>
              <a:rPr lang="en-US" dirty="0"/>
              <a:t>  - **Consistency and Reliability**:</a:t>
            </a:r>
          </a:p>
          <a:p>
            <a:r>
              <a:rPr lang="en-US" dirty="0"/>
              <a:t>    - Automated builds and tests ensure that the codebase is always in a deployable state, reducing the risk of errors in production.</a:t>
            </a:r>
          </a:p>
          <a:p>
            <a:r>
              <a:rPr lang="en-US" dirty="0"/>
              <a:t>  - **Faster Releases**:</a:t>
            </a:r>
          </a:p>
          <a:p>
            <a:r>
              <a:rPr lang="en-US" dirty="0"/>
              <a:t>    - Continuous deployment automates the release process, enabling more frequent and reliable updates to the application.</a:t>
            </a:r>
          </a:p>
          <a:p>
            <a:r>
              <a:rPr lang="en-US" dirty="0"/>
              <a:t>  - **Example**:</a:t>
            </a:r>
          </a:p>
          <a:p>
            <a:r>
              <a:rPr lang="en-US" dirty="0"/>
              <a:t>    - "Using CI/CD, a team can deploy new features and bug fixes multiple times a day, ensuring that users always have access to the latest improvements."</a:t>
            </a:r>
          </a:p>
          <a:p>
            <a:endParaRPr lang="en-US" dirty="0"/>
          </a:p>
          <a:p>
            <a:r>
              <a:rPr lang="en-US" dirty="0"/>
              <a:t>- **Introduction to Free Cloud Providers**:</a:t>
            </a:r>
          </a:p>
          <a:p>
            <a:r>
              <a:rPr lang="en-US" dirty="0"/>
              <a:t>  - **Heroku**:</a:t>
            </a:r>
          </a:p>
          <a:p>
            <a:r>
              <a:rPr lang="en-US" dirty="0"/>
              <a:t>    - A cloud platform that makes it easy to deploy, manage, and scale applications. Offers a free tier for small projects.</a:t>
            </a:r>
          </a:p>
          <a:p>
            <a:r>
              <a:rPr lang="en-US" dirty="0"/>
              <a:t>    - "Heroku's free tier allows you to deploy and host applications with ease, making it a great choice for development and small-scale production use."</a:t>
            </a:r>
          </a:p>
          <a:p>
            <a:r>
              <a:rPr lang="en-US" dirty="0"/>
              <a:t>  - **</a:t>
            </a:r>
            <a:r>
              <a:rPr lang="en-US" dirty="0" err="1"/>
              <a:t>Vercel</a:t>
            </a:r>
            <a:r>
              <a:rPr lang="en-US" dirty="0"/>
              <a:t>**:</a:t>
            </a:r>
          </a:p>
          <a:p>
            <a:r>
              <a:rPr lang="en-US" dirty="0"/>
              <a:t>    - A platform optimized for frontend frameworks and static sites, offering seamless integration with GitHub and free hosting.</a:t>
            </a:r>
          </a:p>
          <a:p>
            <a:r>
              <a:rPr lang="en-US" dirty="0"/>
              <a:t>    - "</a:t>
            </a:r>
            <a:r>
              <a:rPr lang="en-US" dirty="0" err="1"/>
              <a:t>Vercel</a:t>
            </a:r>
            <a:r>
              <a:rPr lang="en-US" dirty="0"/>
              <a:t> is ideal for deploying static sites and frontend applications. It provides automatic builds and deployments with every push to the repository."</a:t>
            </a:r>
          </a:p>
          <a:p>
            <a:r>
              <a:rPr lang="en-US" dirty="0"/>
              <a:t>  - **Netlify**:</a:t>
            </a:r>
          </a:p>
          <a:p>
            <a:r>
              <a:rPr lang="en-US" dirty="0"/>
              <a:t>    - A platform for deploying and managing modern web projects, offering continuous deployment, serverless functions, and free hosting.</a:t>
            </a:r>
          </a:p>
          <a:p>
            <a:r>
              <a:rPr lang="en-US" dirty="0"/>
              <a:t>    - "Netlify's powerful features and free tier make it an excellent choice for deploying static sites and serverless applications."</a:t>
            </a:r>
          </a:p>
          <a:p>
            <a:endParaRPr lang="en-US" dirty="0"/>
          </a:p>
          <a:p>
            <a:r>
              <a:rPr lang="en-US" dirty="0"/>
              <a:t>- **Example Workflow**:</a:t>
            </a:r>
          </a:p>
          <a:p>
            <a:r>
              <a:rPr lang="en-US" dirty="0"/>
              <a:t>  - **Configuration**:</a:t>
            </a:r>
          </a:p>
          <a:p>
            <a:r>
              <a:rPr lang="en-US" dirty="0"/>
              <a:t>    - Provide a sample GitHub Actions workflow for deploying a .NET application to a free cloud provider.</a:t>
            </a:r>
          </a:p>
          <a:p>
            <a:r>
              <a:rPr lang="en-US" dirty="0"/>
              <a:t>  - **Sample YAML**:</a:t>
            </a:r>
          </a:p>
          <a:p>
            <a:r>
              <a:rPr lang="en-US" dirty="0"/>
              <a:t>    - "Here's an example workflow for deploying a .NET application to Heroku:</a:t>
            </a:r>
          </a:p>
          <a:p>
            <a:r>
              <a:rPr lang="en-US" dirty="0"/>
              <a:t>      ```</a:t>
            </a:r>
            <a:r>
              <a:rPr lang="en-US" dirty="0" err="1"/>
              <a:t>yaml</a:t>
            </a:r>
            <a:endParaRPr lang="en-US" dirty="0"/>
          </a:p>
          <a:p>
            <a:r>
              <a:rPr lang="en-US" dirty="0"/>
              <a:t>      name: Deploy to Heroku</a:t>
            </a:r>
          </a:p>
          <a:p>
            <a:endParaRPr lang="en-US" dirty="0"/>
          </a:p>
          <a:p>
            <a:r>
              <a:rPr lang="en-US" dirty="0"/>
              <a:t>      on:</a:t>
            </a:r>
          </a:p>
          <a:p>
            <a:r>
              <a:rPr lang="en-US" dirty="0"/>
              <a:t>        push:</a:t>
            </a:r>
          </a:p>
          <a:p>
            <a:r>
              <a:rPr lang="en-US" dirty="0"/>
              <a:t>          branches:</a:t>
            </a:r>
          </a:p>
          <a:p>
            <a:r>
              <a:rPr lang="en-US" dirty="0"/>
              <a:t>            - main</a:t>
            </a:r>
          </a:p>
          <a:p>
            <a:endParaRPr lang="en-US" dirty="0"/>
          </a:p>
          <a:p>
            <a:r>
              <a:rPr lang="en-US" dirty="0"/>
              <a:t>      jobs:</a:t>
            </a:r>
          </a:p>
          <a:p>
            <a:r>
              <a:rPr lang="en-US" dirty="0"/>
              <a:t>        build:</a:t>
            </a:r>
          </a:p>
          <a:p>
            <a:r>
              <a:rPr lang="en-US" dirty="0"/>
              <a:t>          runs-on: ubuntu-latest</a:t>
            </a:r>
          </a:p>
          <a:p>
            <a:endParaRPr lang="en-US" dirty="0"/>
          </a:p>
          <a:p>
            <a:r>
              <a:rPr lang="en-US" dirty="0"/>
              <a:t>          steps:</a:t>
            </a:r>
          </a:p>
          <a:p>
            <a:r>
              <a:rPr lang="en-US" dirty="0"/>
              <a:t>          - uses: actions/checkout@v2</a:t>
            </a:r>
          </a:p>
          <a:p>
            <a:r>
              <a:rPr lang="en-US" dirty="0"/>
              <a:t>          - name: Set up .NET</a:t>
            </a:r>
          </a:p>
          <a:p>
            <a:r>
              <a:rPr lang="en-US" dirty="0"/>
              <a:t>            uses: actions/setup-dotnet@v1</a:t>
            </a:r>
          </a:p>
          <a:p>
            <a:r>
              <a:rPr lang="en-US" dirty="0"/>
              <a:t>            with:</a:t>
            </a:r>
          </a:p>
          <a:p>
            <a:r>
              <a:rPr lang="en-US" dirty="0"/>
              <a:t>              dotnet-version: '5.0.x'</a:t>
            </a:r>
          </a:p>
          <a:p>
            <a:r>
              <a:rPr lang="en-US" dirty="0"/>
              <a:t>          - name: Build</a:t>
            </a:r>
          </a:p>
          <a:p>
            <a:r>
              <a:rPr lang="en-US" dirty="0"/>
              <a:t>            run: dotnet build --configuration Release --no-restore</a:t>
            </a:r>
          </a:p>
          <a:p>
            <a:r>
              <a:rPr lang="en-US" dirty="0"/>
              <a:t>          - name: Publish</a:t>
            </a:r>
          </a:p>
          <a:p>
            <a:r>
              <a:rPr lang="en-US" dirty="0"/>
              <a:t>            run: dotnet publish --configuration Release --output ./publish</a:t>
            </a:r>
          </a:p>
          <a:p>
            <a:r>
              <a:rPr lang="en-US" dirty="0"/>
              <a:t>          - name: Deploy to Heroku</a:t>
            </a:r>
          </a:p>
          <a:p>
            <a:r>
              <a:rPr lang="en-US" dirty="0"/>
              <a:t>            env:</a:t>
            </a:r>
          </a:p>
          <a:p>
            <a:r>
              <a:rPr lang="en-US" dirty="0"/>
              <a:t>              HEROKU_API_KEY: ${{ </a:t>
            </a:r>
            <a:r>
              <a:rPr lang="en-US" dirty="0" err="1"/>
              <a:t>secrets.HEROKU_API_KEY</a:t>
            </a:r>
            <a:r>
              <a:rPr lang="en-US" dirty="0"/>
              <a:t> }}</a:t>
            </a:r>
          </a:p>
          <a:p>
            <a:r>
              <a:rPr lang="en-US" dirty="0"/>
              <a:t>            run: git push https://</a:t>
            </a:r>
            <a:r>
              <a:rPr lang="en-US" dirty="0" err="1"/>
              <a:t>git.heroku.com</a:t>
            </a:r>
            <a:r>
              <a:rPr lang="en-US" dirty="0"/>
              <a:t>/&lt;your-</a:t>
            </a:r>
            <a:r>
              <a:rPr lang="en-US" dirty="0" err="1"/>
              <a:t>heroku</a:t>
            </a:r>
            <a:r>
              <a:rPr lang="en-US" dirty="0"/>
              <a:t>-app&gt;.git main</a:t>
            </a:r>
          </a:p>
          <a:p>
            <a:r>
              <a:rPr lang="en-US" dirty="0"/>
              <a:t>      ```</a:t>
            </a:r>
          </a:p>
          <a:p>
            <a:r>
              <a:rPr lang="en-US" dirty="0"/>
              <a:t>    - "This workflow runs on every push to the main branch, builds the application, and deploys it to Heroku."</a:t>
            </a:r>
          </a:p>
          <a:p>
            <a:endParaRPr lang="en-US" dirty="0"/>
          </a:p>
          <a:p>
            <a:r>
              <a:rPr lang="en-US" dirty="0"/>
              <a:t>**Background Information**:</a:t>
            </a:r>
          </a:p>
          <a:p>
            <a:r>
              <a:rPr lang="en-US" dirty="0"/>
              <a:t>- **History of CI/CD**:</a:t>
            </a:r>
          </a:p>
          <a:p>
            <a:r>
              <a:rPr lang="en-US" dirty="0"/>
              <a:t>  - Continuous Integration (CI) and Continuous Deployment (CD) practices have become essential in modern software development. CI involves integrating code changes frequently and running automated tests to detect issues early. CD extends CI by automatically deploying code changes to production, ensuring that the latest changes are always available to users.</a:t>
            </a:r>
          </a:p>
          <a:p>
            <a:r>
              <a:rPr lang="en-US" dirty="0"/>
              <a:t>  - GitHub Actions, introduced in 2019, has quickly become a popular choice for implementing CI/CD due to its seamless integration with GitHub repositories and its flexibility in defining workflows.</a:t>
            </a:r>
          </a:p>
          <a:p>
            <a:endParaRPr lang="en-US" dirty="0"/>
          </a:p>
          <a:p>
            <a:r>
              <a:rPr lang="en-US" dirty="0"/>
              <a:t>**Example**:</a:t>
            </a:r>
          </a:p>
          <a:p>
            <a:r>
              <a:rPr lang="en-US" dirty="0"/>
              <a:t>- **Real-world Scenario**:</a:t>
            </a:r>
          </a:p>
          <a:p>
            <a:r>
              <a:rPr lang="en-US" dirty="0"/>
              <a:t>  - "A startup using GitHub Actions for CI/CD can quickly iterate on new features and deploy them to production multiple times a day. By using a free cloud provider like Heroku, they can manage their application hosting and scaling without significant upfront costs."</a:t>
            </a:r>
          </a:p>
        </p:txBody>
      </p:sp>
      <p:sp>
        <p:nvSpPr>
          <p:cNvPr id="4" name="Slide Number Placeholder 3"/>
          <p:cNvSpPr>
            <a:spLocks noGrp="1"/>
          </p:cNvSpPr>
          <p:nvPr>
            <p:ph type="sldNum" sz="quarter" idx="5"/>
          </p:nvPr>
        </p:nvSpPr>
        <p:spPr/>
        <p:txBody>
          <a:bodyPr/>
          <a:lstStyle/>
          <a:p>
            <a:fld id="{27620349-8DF4-C343-95C3-DB69D99C3F48}" type="slidenum">
              <a:rPr lang="en-US" smtClean="0"/>
              <a:t>14</a:t>
            </a:fld>
            <a:endParaRPr lang="en-US"/>
          </a:p>
        </p:txBody>
      </p:sp>
    </p:spTree>
    <p:extLst>
      <p:ext uri="{BB962C8B-B14F-4D97-AF65-F5344CB8AC3E}">
        <p14:creationId xmlns:p14="http://schemas.microsoft.com/office/powerpoint/2010/main" val="12723634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(4:25 - 4:30) 5 minutes</a:t>
            </a:r>
          </a:p>
          <a:p>
            <a:endParaRPr lang="en-US" dirty="0"/>
          </a:p>
          <a:p>
            <a:r>
              <a:rPr lang="en-US" dirty="0"/>
              <a:t>#### Bullet Points:</a:t>
            </a:r>
          </a:p>
          <a:p>
            <a:r>
              <a:rPr lang="en-US" dirty="0"/>
              <a:t>- **Instructor Demonstration**</a:t>
            </a:r>
          </a:p>
          <a:p>
            <a:r>
              <a:rPr lang="en-US" dirty="0"/>
              <a:t>  - Set up GitHub Actions for CI and configure deployment to a free cloud provider.</a:t>
            </a:r>
          </a:p>
          <a:p>
            <a:r>
              <a:rPr lang="en-US" dirty="0"/>
              <a:t>- **Hands-On Practice**</a:t>
            </a:r>
          </a:p>
          <a:p>
            <a:r>
              <a:rPr lang="en-US" dirty="0"/>
              <a:t>  - Guide participants through setting up their workflow and deploying their applications.</a:t>
            </a:r>
          </a:p>
          <a:p>
            <a:r>
              <a:rPr lang="en-US" dirty="0"/>
              <a:t>- **Provide Guidance and Support**</a:t>
            </a:r>
          </a:p>
          <a:p>
            <a:r>
              <a:rPr lang="en-US" dirty="0"/>
              <a:t>  - Assist participants with any issues they encounter during the exercise.</a:t>
            </a:r>
          </a:p>
          <a:p>
            <a:endParaRPr lang="en-US" dirty="0"/>
          </a:p>
          <a:p>
            <a:r>
              <a:rPr lang="en-US" dirty="0"/>
              <a:t>#### Speaker Notes:</a:t>
            </a:r>
          </a:p>
          <a:p>
            <a:endParaRPr lang="en-US" dirty="0"/>
          </a:p>
          <a:p>
            <a:r>
              <a:rPr lang="en-US" dirty="0"/>
              <a:t>**One Sentence Summary**</a:t>
            </a:r>
          </a:p>
          <a:p>
            <a:r>
              <a:rPr lang="en-US" dirty="0"/>
              <a:t>- "Demonstrate setting up GitHub Actions for CI and deployment, and guide participants through deploying their task applications."</a:t>
            </a:r>
          </a:p>
          <a:p>
            <a:endParaRPr lang="en-US" dirty="0"/>
          </a:p>
          <a:p>
            <a:r>
              <a:rPr lang="en-US" dirty="0"/>
              <a:t>**Detailed Notes**:</a:t>
            </a:r>
          </a:p>
          <a:p>
            <a:endParaRPr lang="en-US" dirty="0"/>
          </a:p>
          <a:p>
            <a:r>
              <a:rPr lang="en-US" dirty="0"/>
              <a:t>- **Instructor Demonstration**:</a:t>
            </a:r>
          </a:p>
          <a:p>
            <a:r>
              <a:rPr lang="en-US" dirty="0"/>
              <a:t>  - **Overview**:</a:t>
            </a:r>
          </a:p>
          <a:p>
            <a:r>
              <a:rPr lang="en-US" dirty="0"/>
              <a:t>    - Demonstrate the process of setting up GitHub Actions for continuous integration and deployment to a free cloud provider, such as Heroku or </a:t>
            </a:r>
            <a:r>
              <a:rPr lang="en-US" dirty="0" err="1"/>
              <a:t>Vercel</a:t>
            </a:r>
            <a:r>
              <a:rPr lang="en-US" dirty="0"/>
              <a:t>.</a:t>
            </a:r>
          </a:p>
          <a:p>
            <a:r>
              <a:rPr lang="en-US" dirty="0"/>
              <a:t>  - **Step-by-Step Setup**:</a:t>
            </a:r>
          </a:p>
          <a:p>
            <a:r>
              <a:rPr lang="en-US" dirty="0"/>
              <a:t>    - **Step 1**: Create a new workflow file in the `.</a:t>
            </a:r>
            <a:r>
              <a:rPr lang="en-US" dirty="0" err="1"/>
              <a:t>github</a:t>
            </a:r>
            <a:r>
              <a:rPr lang="en-US" dirty="0"/>
              <a:t>/workflows` directory of the repository.</a:t>
            </a:r>
          </a:p>
          <a:p>
            <a:r>
              <a:rPr lang="en-US" dirty="0"/>
              <a:t>      - "Let's start by creating a `</a:t>
            </a:r>
            <a:r>
              <a:rPr lang="en-US" dirty="0" err="1"/>
              <a:t>deploy.yml</a:t>
            </a:r>
            <a:r>
              <a:rPr lang="en-US" dirty="0"/>
              <a:t>` file in the `.</a:t>
            </a:r>
            <a:r>
              <a:rPr lang="en-US" dirty="0" err="1"/>
              <a:t>github</a:t>
            </a:r>
            <a:r>
              <a:rPr lang="en-US" dirty="0"/>
              <a:t>/workflows` directory of your repository."</a:t>
            </a:r>
          </a:p>
          <a:p>
            <a:r>
              <a:rPr lang="en-US" dirty="0"/>
              <a:t>    - **Step 2**: Define the build and test steps.</a:t>
            </a:r>
          </a:p>
          <a:p>
            <a:r>
              <a:rPr lang="en-US" dirty="0"/>
              <a:t>      - "We'll define steps to checkout the code, set up the environment, build the application, and run tests."</a:t>
            </a:r>
          </a:p>
          <a:p>
            <a:r>
              <a:rPr lang="en-US" dirty="0"/>
              <a:t>    - **Step 3**: Configure deployment to the cloud provider.</a:t>
            </a:r>
          </a:p>
          <a:p>
            <a:r>
              <a:rPr lang="en-US" dirty="0"/>
              <a:t>      - "Next, we'll add steps to deploy the built application to a free cloud provider like Heroku. This involves pushing the code to the Heroku remote repository."</a:t>
            </a:r>
          </a:p>
          <a:p>
            <a:r>
              <a:rPr lang="en-US" dirty="0"/>
              <a:t>    - **Example**:</a:t>
            </a:r>
          </a:p>
          <a:p>
            <a:r>
              <a:rPr lang="en-US" dirty="0"/>
              <a:t>      - "Here’s a sample workflow configuration for deploying to Heroku:</a:t>
            </a:r>
          </a:p>
          <a:p>
            <a:r>
              <a:rPr lang="en-US" dirty="0"/>
              <a:t>        ```</a:t>
            </a:r>
            <a:r>
              <a:rPr lang="en-US" dirty="0" err="1"/>
              <a:t>yaml</a:t>
            </a:r>
            <a:endParaRPr lang="en-US" dirty="0"/>
          </a:p>
          <a:p>
            <a:r>
              <a:rPr lang="en-US" dirty="0"/>
              <a:t>        name: Deploy to Heroku</a:t>
            </a:r>
          </a:p>
          <a:p>
            <a:endParaRPr lang="en-US" dirty="0"/>
          </a:p>
          <a:p>
            <a:r>
              <a:rPr lang="en-US" dirty="0"/>
              <a:t>        on:</a:t>
            </a:r>
          </a:p>
          <a:p>
            <a:r>
              <a:rPr lang="en-US" dirty="0"/>
              <a:t>          push:</a:t>
            </a:r>
          </a:p>
          <a:p>
            <a:r>
              <a:rPr lang="en-US" dirty="0"/>
              <a:t>            branches:</a:t>
            </a:r>
          </a:p>
          <a:p>
            <a:r>
              <a:rPr lang="en-US" dirty="0"/>
              <a:t>              - main</a:t>
            </a:r>
          </a:p>
          <a:p>
            <a:endParaRPr lang="en-US" dirty="0"/>
          </a:p>
          <a:p>
            <a:r>
              <a:rPr lang="en-US" dirty="0"/>
              <a:t>        jobs:</a:t>
            </a:r>
          </a:p>
          <a:p>
            <a:r>
              <a:rPr lang="en-US" dirty="0"/>
              <a:t>          build:</a:t>
            </a:r>
          </a:p>
          <a:p>
            <a:r>
              <a:rPr lang="en-US" dirty="0"/>
              <a:t>            runs-on: ubuntu-latest</a:t>
            </a:r>
          </a:p>
          <a:p>
            <a:endParaRPr lang="en-US" dirty="0"/>
          </a:p>
          <a:p>
            <a:r>
              <a:rPr lang="en-US" dirty="0"/>
              <a:t>            steps:</a:t>
            </a:r>
          </a:p>
          <a:p>
            <a:r>
              <a:rPr lang="en-US" dirty="0"/>
              <a:t>            - uses: actions/checkout@v2</a:t>
            </a:r>
          </a:p>
          <a:p>
            <a:r>
              <a:rPr lang="en-US" dirty="0"/>
              <a:t>            - name: Set up .NET</a:t>
            </a:r>
          </a:p>
          <a:p>
            <a:r>
              <a:rPr lang="en-US" dirty="0"/>
              <a:t>              uses: actions/setup-dotnet@v1</a:t>
            </a:r>
          </a:p>
          <a:p>
            <a:r>
              <a:rPr lang="en-US" dirty="0"/>
              <a:t>              with:</a:t>
            </a:r>
          </a:p>
          <a:p>
            <a:r>
              <a:rPr lang="en-US" dirty="0"/>
              <a:t>                dotnet-version: '5.0.x'</a:t>
            </a:r>
          </a:p>
          <a:p>
            <a:r>
              <a:rPr lang="en-US" dirty="0"/>
              <a:t>            - name: Build</a:t>
            </a:r>
          </a:p>
          <a:p>
            <a:r>
              <a:rPr lang="en-US" dirty="0"/>
              <a:t>              run: dotnet build --configuration Release --no-restore</a:t>
            </a:r>
          </a:p>
          <a:p>
            <a:r>
              <a:rPr lang="en-US" dirty="0"/>
              <a:t>            - name: Publish</a:t>
            </a:r>
          </a:p>
          <a:p>
            <a:r>
              <a:rPr lang="en-US" dirty="0"/>
              <a:t>              run: dotnet publish --configuration Release --output ./publish</a:t>
            </a:r>
          </a:p>
          <a:p>
            <a:r>
              <a:rPr lang="en-US" dirty="0"/>
              <a:t>            - name: Deploy to Heroku</a:t>
            </a:r>
          </a:p>
          <a:p>
            <a:r>
              <a:rPr lang="en-US" dirty="0"/>
              <a:t>              env:</a:t>
            </a:r>
          </a:p>
          <a:p>
            <a:r>
              <a:rPr lang="en-US" dirty="0"/>
              <a:t>                HEROKU_API_KEY: ${{ </a:t>
            </a:r>
            <a:r>
              <a:rPr lang="en-US" dirty="0" err="1"/>
              <a:t>secrets.HEROKU_API_KEY</a:t>
            </a:r>
            <a:r>
              <a:rPr lang="en-US" dirty="0"/>
              <a:t> }}</a:t>
            </a:r>
          </a:p>
          <a:p>
            <a:r>
              <a:rPr lang="en-US" dirty="0"/>
              <a:t>              run: git push https://</a:t>
            </a:r>
            <a:r>
              <a:rPr lang="en-US" dirty="0" err="1"/>
              <a:t>git.heroku.com</a:t>
            </a:r>
            <a:r>
              <a:rPr lang="en-US" dirty="0"/>
              <a:t>/&lt;your-</a:t>
            </a:r>
            <a:r>
              <a:rPr lang="en-US" dirty="0" err="1"/>
              <a:t>heroku</a:t>
            </a:r>
            <a:r>
              <a:rPr lang="en-US" dirty="0"/>
              <a:t>-app&gt;.git main</a:t>
            </a:r>
          </a:p>
          <a:p>
            <a:r>
              <a:rPr lang="en-US" dirty="0"/>
              <a:t>        ```</a:t>
            </a:r>
          </a:p>
          <a:p>
            <a:r>
              <a:rPr lang="en-US" dirty="0"/>
              <a:t>    - **Explanation**:</a:t>
            </a:r>
          </a:p>
          <a:p>
            <a:r>
              <a:rPr lang="en-US" dirty="0"/>
              <a:t>      - "This workflow runs on every push to the main branch, builds the application, and deploys it to Heroku. The `HEROKU_API_KEY` is stored securely in GitHub Secrets."</a:t>
            </a:r>
          </a:p>
          <a:p>
            <a:endParaRPr lang="en-US" dirty="0"/>
          </a:p>
          <a:p>
            <a:r>
              <a:rPr lang="en-US" dirty="0"/>
              <a:t>- **Hands-On Practice**:</a:t>
            </a:r>
          </a:p>
          <a:p>
            <a:r>
              <a:rPr lang="en-US" dirty="0"/>
              <a:t>  - **Guidance**:</a:t>
            </a:r>
          </a:p>
          <a:p>
            <a:r>
              <a:rPr lang="en-US" dirty="0"/>
              <a:t>    - Provide step-by-step instructions for participants to set up their own CI/CD workflow and deploy their applications.</a:t>
            </a:r>
          </a:p>
          <a:p>
            <a:r>
              <a:rPr lang="en-US" dirty="0"/>
              <a:t>  - **Steps**:</a:t>
            </a:r>
          </a:p>
          <a:p>
            <a:r>
              <a:rPr lang="en-US" dirty="0"/>
              <a:t>    - **Step 1**: Create the workflow file in their repository.</a:t>
            </a:r>
          </a:p>
          <a:p>
            <a:r>
              <a:rPr lang="en-US" dirty="0"/>
              <a:t>      - "Create a new file named `</a:t>
            </a:r>
            <a:r>
              <a:rPr lang="en-US" dirty="0" err="1"/>
              <a:t>deploy.yml</a:t>
            </a:r>
            <a:r>
              <a:rPr lang="en-US" dirty="0"/>
              <a:t>` in the `.</a:t>
            </a:r>
            <a:r>
              <a:rPr lang="en-US" dirty="0" err="1"/>
              <a:t>github</a:t>
            </a:r>
            <a:r>
              <a:rPr lang="en-US" dirty="0"/>
              <a:t>/workflows` directory."</a:t>
            </a:r>
          </a:p>
          <a:p>
            <a:r>
              <a:rPr lang="en-US" dirty="0"/>
              <a:t>    - **Step 2**: Define the build and deployment steps.</a:t>
            </a:r>
          </a:p>
          <a:p>
            <a:r>
              <a:rPr lang="en-US" dirty="0"/>
              <a:t>      - "Follow the sample configuration to define the steps for building and deploying the application."</a:t>
            </a:r>
          </a:p>
          <a:p>
            <a:r>
              <a:rPr lang="en-US" dirty="0"/>
              <a:t>    - **Step 3**: Commit and push the workflow file.</a:t>
            </a:r>
          </a:p>
          <a:p>
            <a:r>
              <a:rPr lang="en-US" dirty="0"/>
              <a:t>      - "Commit the `</a:t>
            </a:r>
            <a:r>
              <a:rPr lang="en-US" dirty="0" err="1"/>
              <a:t>deploy.yml</a:t>
            </a:r>
            <a:r>
              <a:rPr lang="en-US" dirty="0"/>
              <a:t>` file to your repository and push it to trigger the workflow."</a:t>
            </a:r>
          </a:p>
          <a:p>
            <a:r>
              <a:rPr lang="en-US" dirty="0"/>
              <a:t>    - **Step 4**: Verify the deployment.</a:t>
            </a:r>
          </a:p>
          <a:p>
            <a:r>
              <a:rPr lang="en-US" dirty="0"/>
              <a:t>      - "Check the Actions tab in your GitHub repository to monitor the progress of the workflow and verify that the application is deployed successfully."</a:t>
            </a:r>
          </a:p>
          <a:p>
            <a:r>
              <a:rPr lang="en-US" dirty="0"/>
              <a:t>  - **Example**:</a:t>
            </a:r>
          </a:p>
          <a:p>
            <a:r>
              <a:rPr lang="en-US" dirty="0"/>
              <a:t>    - "Let's create the `</a:t>
            </a:r>
            <a:r>
              <a:rPr lang="en-US" dirty="0" err="1"/>
              <a:t>deploy.yml</a:t>
            </a:r>
            <a:r>
              <a:rPr lang="en-US" dirty="0"/>
              <a:t>` file and define the steps to build and deploy your task application. Once done, commit and push the file to trigger the deployment process."</a:t>
            </a:r>
          </a:p>
          <a:p>
            <a:endParaRPr lang="en-US" dirty="0"/>
          </a:p>
          <a:p>
            <a:r>
              <a:rPr lang="en-US" dirty="0"/>
              <a:t>- **Provide Guidance and Support**:</a:t>
            </a:r>
          </a:p>
          <a:p>
            <a:r>
              <a:rPr lang="en-US" dirty="0"/>
              <a:t>  - **Common Issues**:</a:t>
            </a:r>
          </a:p>
          <a:p>
            <a:r>
              <a:rPr lang="en-US" dirty="0"/>
              <a:t>    - Discuss common issues participants might encounter during the setup and deployment process, such as authentication errors, incorrect configurations, or build failures.</a:t>
            </a:r>
          </a:p>
          <a:p>
            <a:r>
              <a:rPr lang="en-US" dirty="0"/>
              <a:t>    - "If you encounter any errors, check the workflow logs in the GitHub Actions tab for detailed error messages."</a:t>
            </a:r>
          </a:p>
          <a:p>
            <a:r>
              <a:rPr lang="en-US" dirty="0"/>
              <a:t>  - **Troubleshooting Tips**:</a:t>
            </a:r>
          </a:p>
          <a:p>
            <a:r>
              <a:rPr lang="en-US" dirty="0"/>
              <a:t>    - Provide tips for troubleshooting common issues and resolving them quickly.</a:t>
            </a:r>
          </a:p>
          <a:p>
            <a:r>
              <a:rPr lang="en-US" dirty="0"/>
              <a:t>    - "Ensure that your Heroku API key is correctly added to the GitHub Secrets and that the remote URL for Heroku is correct."</a:t>
            </a:r>
          </a:p>
          <a:p>
            <a:r>
              <a:rPr lang="en-US" dirty="0"/>
              <a:t>  - **Support**:</a:t>
            </a:r>
          </a:p>
          <a:p>
            <a:r>
              <a:rPr lang="en-US" dirty="0"/>
              <a:t>    - Offer assistance to participants who need help resolving setup and deployment issues.</a:t>
            </a:r>
          </a:p>
          <a:p>
            <a:r>
              <a:rPr lang="en-US" dirty="0"/>
              <a:t>    - "If you face any problems during the exercise, please raise your hand or send a message in the chat, and I'll assist you in resolving the issue."</a:t>
            </a:r>
          </a:p>
          <a:p>
            <a:endParaRPr lang="en-US" dirty="0"/>
          </a:p>
          <a:p>
            <a:r>
              <a:rPr lang="en-US" dirty="0"/>
              <a:t>**Background Information**:</a:t>
            </a:r>
          </a:p>
          <a:p>
            <a:r>
              <a:rPr lang="en-US" dirty="0"/>
              <a:t>- **Importance of Hands-On Practice**:</a:t>
            </a:r>
          </a:p>
          <a:p>
            <a:r>
              <a:rPr lang="en-US" dirty="0"/>
              <a:t>  - Hands-on exercises are crucial for reinforcing theoretical concepts and giving participants practical experience. By setting up CI/CD workflows and deploying applications, participants gain confidence in their ability to automate and streamline the deployment process.</a:t>
            </a:r>
          </a:p>
          <a:p>
            <a:r>
              <a:rPr lang="en-US" dirty="0"/>
              <a:t>  - Deploying applications to cloud providers is a valuable skill in modern software development, as it allows for scalable, reliable, and efficient application management.</a:t>
            </a:r>
          </a:p>
          <a:p>
            <a:endParaRPr lang="en-US" dirty="0"/>
          </a:p>
          <a:p>
            <a:r>
              <a:rPr lang="en-US" dirty="0"/>
              <a:t>**Example**:</a:t>
            </a:r>
          </a:p>
          <a:p>
            <a:r>
              <a:rPr lang="en-US" dirty="0"/>
              <a:t>- **Real-world Scenario**:</a:t>
            </a:r>
          </a:p>
          <a:p>
            <a:r>
              <a:rPr lang="en-US" dirty="0"/>
              <a:t>  - "In a professional setting, automating the deployment process with CI/CD tools like GitHub Actions ensures that new features and bug fixes can be quickly and reliably deployed to production. For example, an e-commerce website might use GitHub Actions to automatically deploy updates to their site, ensuring that the latest improvements are always available to users."</a:t>
            </a:r>
          </a:p>
        </p:txBody>
      </p:sp>
      <p:sp>
        <p:nvSpPr>
          <p:cNvPr id="4" name="Slide Number Placeholder 3"/>
          <p:cNvSpPr>
            <a:spLocks noGrp="1"/>
          </p:cNvSpPr>
          <p:nvPr>
            <p:ph type="sldNum" sz="quarter" idx="5"/>
          </p:nvPr>
        </p:nvSpPr>
        <p:spPr/>
        <p:txBody>
          <a:bodyPr/>
          <a:lstStyle/>
          <a:p>
            <a:fld id="{27620349-8DF4-C343-95C3-DB69D99C3F48}" type="slidenum">
              <a:rPr lang="en-US" smtClean="0"/>
              <a:t>15</a:t>
            </a:fld>
            <a:endParaRPr lang="en-US"/>
          </a:p>
        </p:txBody>
      </p:sp>
    </p:spTree>
    <p:extLst>
      <p:ext uri="{BB962C8B-B14F-4D97-AF65-F5344CB8AC3E}">
        <p14:creationId xmlns:p14="http://schemas.microsoft.com/office/powerpoint/2010/main" val="2557652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(4:30 - End)</a:t>
            </a:r>
          </a:p>
          <a:p>
            <a:endParaRPr lang="en-US" dirty="0"/>
          </a:p>
          <a:p>
            <a:r>
              <a:rPr lang="en-US" dirty="0"/>
              <a:t>**One Sentence Summary**</a:t>
            </a:r>
          </a:p>
          <a:p>
            <a:r>
              <a:rPr lang="en-US" dirty="0"/>
              <a:t>- "Recap the key points from the afternoon session, open the floor for questions, and conclude the course with a summary of key concepts and additional resources."</a:t>
            </a:r>
          </a:p>
          <a:p>
            <a:endParaRPr lang="en-US" dirty="0"/>
          </a:p>
          <a:p>
            <a:r>
              <a:rPr lang="en-US" dirty="0"/>
              <a:t>**Detailed Notes**:</a:t>
            </a:r>
          </a:p>
          <a:p>
            <a:endParaRPr lang="en-US" dirty="0"/>
          </a:p>
          <a:p>
            <a:r>
              <a:rPr lang="en-US" dirty="0"/>
              <a:t>- **Summarize Key Takeaways**:</a:t>
            </a:r>
          </a:p>
          <a:p>
            <a:r>
              <a:rPr lang="en-US" dirty="0"/>
              <a:t>  - **CI/CD with GitHub Actions**:</a:t>
            </a:r>
          </a:p>
          <a:p>
            <a:r>
              <a:rPr lang="en-US" dirty="0"/>
              <a:t>    - Highlight the importance of continuous integration and continuous deployment using GitHub Actions.</a:t>
            </a:r>
          </a:p>
          <a:p>
            <a:r>
              <a:rPr lang="en-US" dirty="0"/>
              <a:t>    - "Today, we learned how to set up GitHub Actions for CI/CD, which helps in automating the build, test, and deployment processes."</a:t>
            </a:r>
          </a:p>
          <a:p>
            <a:r>
              <a:rPr lang="en-US" dirty="0"/>
              <a:t>  - **Deployment to Free Cloud Providers**:</a:t>
            </a:r>
          </a:p>
          <a:p>
            <a:r>
              <a:rPr lang="en-US" dirty="0"/>
              <a:t>    - Emphasize the ease and benefits of deploying applications to free cloud providers like Heroku, </a:t>
            </a:r>
            <a:r>
              <a:rPr lang="en-US" dirty="0" err="1"/>
              <a:t>Vercel</a:t>
            </a:r>
            <a:r>
              <a:rPr lang="en-US" dirty="0"/>
              <a:t>, and Netlify.</a:t>
            </a:r>
          </a:p>
          <a:p>
            <a:r>
              <a:rPr lang="en-US" dirty="0"/>
              <a:t>    - "Deploying to cloud providers like Heroku allows us to host and manage our applications easily and cost-effectively."</a:t>
            </a:r>
          </a:p>
          <a:p>
            <a:r>
              <a:rPr lang="en-US" dirty="0"/>
              <a:t>  - **Introduction to Prompt Engineering**:</a:t>
            </a:r>
          </a:p>
          <a:p>
            <a:r>
              <a:rPr lang="en-US" dirty="0"/>
              <a:t>    - Recap the significance of crafting effective prompts for AI tools to enhance productivity and accuracy.</a:t>
            </a:r>
          </a:p>
          <a:p>
            <a:r>
              <a:rPr lang="en-US" dirty="0"/>
              <a:t>    - "Crafting effective prompts for AI tools like GitHub Copilot and ChatGPT can significantly improve your coding efficiency and accuracy."</a:t>
            </a:r>
          </a:p>
          <a:p>
            <a:endParaRPr lang="en-US" dirty="0"/>
          </a:p>
          <a:p>
            <a:r>
              <a:rPr lang="en-US" dirty="0"/>
              <a:t>- **Open Floor for Questions and Discussions**:</a:t>
            </a:r>
          </a:p>
          <a:p>
            <a:r>
              <a:rPr lang="en-US" dirty="0"/>
              <a:t>  - **Encourage Participation**:</a:t>
            </a:r>
          </a:p>
          <a:p>
            <a:r>
              <a:rPr lang="en-US" dirty="0"/>
              <a:t>    - Invite participants to ask questions and share any challenges they faced during the exercises.</a:t>
            </a:r>
          </a:p>
          <a:p>
            <a:r>
              <a:rPr lang="en-US" dirty="0"/>
              <a:t>    - "Now, let's open the floor for questions. Feel free to ask about any challenges you faced or any concepts you want further clarification on."</a:t>
            </a:r>
          </a:p>
          <a:p>
            <a:r>
              <a:rPr lang="en-US" dirty="0"/>
              <a:t>  - **Provide Solutions**:</a:t>
            </a:r>
          </a:p>
          <a:p>
            <a:r>
              <a:rPr lang="en-US" dirty="0"/>
              <a:t>    - Offer solutions and additional guidance based on the questions and discussions.</a:t>
            </a:r>
          </a:p>
          <a:p>
            <a:r>
              <a:rPr lang="en-US" dirty="0"/>
              <a:t>    - "If you encountered issues with the deployment process, let's troubleshoot them together and find solutions."</a:t>
            </a:r>
          </a:p>
          <a:p>
            <a:endParaRPr lang="en-US" dirty="0"/>
          </a:p>
          <a:p>
            <a:r>
              <a:rPr lang="en-US" dirty="0"/>
              <a:t>- **Conclusion of the Course**:</a:t>
            </a:r>
          </a:p>
          <a:p>
            <a:r>
              <a:rPr lang="en-US" dirty="0"/>
              <a:t>  - **Recap Key Concepts**:</a:t>
            </a:r>
          </a:p>
          <a:p>
            <a:r>
              <a:rPr lang="en-US" dirty="0"/>
              <a:t>    - Summarize the key concepts learned over the two days, including TDD, software craftsmanship principles, AI tools, and CI/CD.</a:t>
            </a:r>
          </a:p>
          <a:p>
            <a:r>
              <a:rPr lang="en-US" dirty="0"/>
              <a:t>    - "Over the past two days, we've covered essential concepts like Test-Driven Development, software craftsmanship principles, using AI tools like GitHub Copilot, and setting up CI/CD pipelines with GitHub Actions."</a:t>
            </a:r>
          </a:p>
          <a:p>
            <a:r>
              <a:rPr lang="en-US" dirty="0"/>
              <a:t>  - **Additional Resources**:</a:t>
            </a:r>
          </a:p>
          <a:p>
            <a:r>
              <a:rPr lang="en-US" dirty="0"/>
              <a:t>    - Provide additional resources for further learning and support.</a:t>
            </a:r>
          </a:p>
          <a:p>
            <a:r>
              <a:rPr lang="en-US" dirty="0"/>
              <a:t>    - "For further learning, I recommend exploring the following resources: </a:t>
            </a:r>
          </a:p>
          <a:p>
            <a:r>
              <a:rPr lang="en-US" dirty="0"/>
              <a:t>      - 'Test-Driven Development by Example' by Kent Beck</a:t>
            </a:r>
          </a:p>
          <a:p>
            <a:r>
              <a:rPr lang="en-US" dirty="0"/>
              <a:t>      - 'Refactoring: Improving the Design of Existing Code' by Martin Fowler</a:t>
            </a:r>
          </a:p>
          <a:p>
            <a:r>
              <a:rPr lang="en-US" dirty="0"/>
              <a:t>      - GitHub Actions documentation</a:t>
            </a:r>
          </a:p>
          <a:p>
            <a:r>
              <a:rPr lang="en-US" dirty="0"/>
              <a:t>      - Heroku, </a:t>
            </a:r>
            <a:r>
              <a:rPr lang="en-US" dirty="0" err="1"/>
              <a:t>Vercel</a:t>
            </a:r>
            <a:r>
              <a:rPr lang="en-US" dirty="0"/>
              <a:t>, and Netlify documentation"</a:t>
            </a:r>
          </a:p>
          <a:p>
            <a:r>
              <a:rPr lang="en-US" dirty="0"/>
              <a:t>  - **Contact Information**:</a:t>
            </a:r>
          </a:p>
          <a:p>
            <a:r>
              <a:rPr lang="en-US" dirty="0"/>
              <a:t>    - Share contact information for further support and networking.</a:t>
            </a:r>
          </a:p>
          <a:p>
            <a:r>
              <a:rPr lang="en-US" dirty="0"/>
              <a:t>    - "If you have any questions or need further assistance, feel free to contact me at [your email]. Let's stay connected on LinkedIn as well."</a:t>
            </a:r>
          </a:p>
          <a:p>
            <a:endParaRPr lang="en-US" dirty="0"/>
          </a:p>
          <a:p>
            <a:r>
              <a:rPr lang="en-US" dirty="0"/>
              <a:t>**Background Information**:</a:t>
            </a:r>
          </a:p>
          <a:p>
            <a:r>
              <a:rPr lang="en-US" dirty="0"/>
              <a:t>- **Importance of Continuous Learning**:</a:t>
            </a:r>
          </a:p>
          <a:p>
            <a:r>
              <a:rPr lang="en-US" dirty="0"/>
              <a:t>  - Emphasize the importance of continuous learning and staying updated with the latest tools and practices in software development. Encourage participants to keep experimenting with new technologies and applying the principles learned during the course to their future projects.</a:t>
            </a:r>
          </a:p>
          <a:p>
            <a:endParaRPr lang="en-US" dirty="0"/>
          </a:p>
          <a:p>
            <a:r>
              <a:rPr lang="en-US" dirty="0"/>
              <a:t>**Example**:</a:t>
            </a:r>
          </a:p>
          <a:p>
            <a:r>
              <a:rPr lang="en-US" dirty="0"/>
              <a:t>- **Real-world Scenario**:</a:t>
            </a:r>
          </a:p>
          <a:p>
            <a:r>
              <a:rPr lang="en-US" dirty="0"/>
              <a:t>  - "In a professional setting, applying the principles of TDD, software craftsmanship, and CI/CD can significantly improve the quality and reliability of your software. For instance, using TDD to drive development ensures that your code is well-tested and maintainable, while CI/CD automates the deployment process, enabling frequent and reliable updates to production."</a:t>
            </a:r>
          </a:p>
        </p:txBody>
      </p:sp>
      <p:sp>
        <p:nvSpPr>
          <p:cNvPr id="4" name="Slide Number Placeholder 3"/>
          <p:cNvSpPr>
            <a:spLocks noGrp="1"/>
          </p:cNvSpPr>
          <p:nvPr>
            <p:ph type="sldNum" sz="quarter" idx="5"/>
          </p:nvPr>
        </p:nvSpPr>
        <p:spPr/>
        <p:txBody>
          <a:bodyPr/>
          <a:lstStyle/>
          <a:p>
            <a:fld id="{27620349-8DF4-C343-95C3-DB69D99C3F48}" type="slidenum">
              <a:rPr lang="en-US" smtClean="0"/>
              <a:t>16</a:t>
            </a:fld>
            <a:endParaRPr lang="en-US"/>
          </a:p>
        </p:txBody>
      </p:sp>
    </p:spTree>
    <p:extLst>
      <p:ext uri="{BB962C8B-B14F-4D97-AF65-F5344CB8AC3E}">
        <p14:creationId xmlns:p14="http://schemas.microsoft.com/office/powerpoint/2010/main" val="3626366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620349-8DF4-C343-95C3-DB69D99C3F48}" type="slidenum">
              <a:rPr lang="en-US" smtClean="0"/>
              <a:t>17</a:t>
            </a:fld>
            <a:endParaRPr lang="en-US"/>
          </a:p>
        </p:txBody>
      </p:sp>
    </p:spTree>
    <p:extLst>
      <p:ext uri="{BB962C8B-B14F-4D97-AF65-F5344CB8AC3E}">
        <p14:creationId xmlns:p14="http://schemas.microsoft.com/office/powerpoint/2010/main" val="1744037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(1:45 - 1:50) 5 minutes</a:t>
            </a:r>
          </a:p>
          <a:p>
            <a:endParaRPr lang="en-US" dirty="0"/>
          </a:p>
          <a:p>
            <a:r>
              <a:rPr lang="en-US" dirty="0"/>
              <a:t>**One Sentence Summary**</a:t>
            </a:r>
          </a:p>
          <a:p>
            <a:r>
              <a:rPr lang="en-US" dirty="0"/>
              <a:t>- "Discuss the seven stages of naming in coding to emphasize the importance of clarity and consistency in naming variables, functions, and classes."</a:t>
            </a:r>
          </a:p>
          <a:p>
            <a:endParaRPr lang="en-US" dirty="0"/>
          </a:p>
          <a:p>
            <a:r>
              <a:rPr lang="en-US" dirty="0"/>
              <a:t>**Detailed Notes**:</a:t>
            </a:r>
          </a:p>
          <a:p>
            <a:endParaRPr lang="en-US" dirty="0"/>
          </a:p>
          <a:p>
            <a:r>
              <a:rPr lang="en-US" dirty="0"/>
              <a:t>- **Overview of the 7 Stages of Naming**:</a:t>
            </a:r>
          </a:p>
          <a:p>
            <a:r>
              <a:rPr lang="en-US" dirty="0"/>
              <a:t>  - **Stage 1: Tentative Name**:</a:t>
            </a:r>
          </a:p>
          <a:p>
            <a:r>
              <a:rPr lang="en-US" dirty="0"/>
              <a:t>    - Start with a provisional name that describes the basic function or data of the variable, function, or class.</a:t>
            </a:r>
          </a:p>
          <a:p>
            <a:r>
              <a:rPr lang="en-US" dirty="0"/>
              <a:t>    - **Example**:</a:t>
            </a:r>
          </a:p>
          <a:p>
            <a:r>
              <a:rPr lang="en-US" dirty="0"/>
              <a:t>      - "For a function that adds two numbers, a tentative name could be `</a:t>
            </a:r>
            <a:r>
              <a:rPr lang="en-US" dirty="0" err="1"/>
              <a:t>AddTwoNumbers</a:t>
            </a:r>
            <a:r>
              <a:rPr lang="en-US" dirty="0"/>
              <a:t>`."</a:t>
            </a:r>
          </a:p>
          <a:p>
            <a:r>
              <a:rPr lang="en-US" dirty="0"/>
              <a:t>  - **Stage 2: Refine Name Based on Context**:</a:t>
            </a:r>
          </a:p>
          <a:p>
            <a:r>
              <a:rPr lang="en-US" dirty="0"/>
              <a:t>    - Refine the name to be more specific based on the context in which it is used.</a:t>
            </a:r>
          </a:p>
          <a:p>
            <a:r>
              <a:rPr lang="en-US" dirty="0"/>
              <a:t>    - **Example**:</a:t>
            </a:r>
          </a:p>
          <a:p>
            <a:r>
              <a:rPr lang="en-US" dirty="0"/>
              <a:t>      - "If the function adds two integers, refining the name to `</a:t>
            </a:r>
            <a:r>
              <a:rPr lang="en-US" dirty="0" err="1"/>
              <a:t>AddTwoIntegers</a:t>
            </a:r>
            <a:r>
              <a:rPr lang="en-US" dirty="0"/>
              <a:t>` provides more clarity."</a:t>
            </a:r>
          </a:p>
          <a:p>
            <a:r>
              <a:rPr lang="en-US" dirty="0"/>
              <a:t>  - **Stage 3: Ensure Consistency with Naming Conventions**:</a:t>
            </a:r>
          </a:p>
          <a:p>
            <a:r>
              <a:rPr lang="en-US" dirty="0"/>
              <a:t>    - Ensure the name follows the project's naming conventions (e.g., camelCase, </a:t>
            </a:r>
            <a:r>
              <a:rPr lang="en-US" dirty="0" err="1"/>
              <a:t>PascalCase</a:t>
            </a:r>
            <a:r>
              <a:rPr lang="en-US" dirty="0"/>
              <a:t>).</a:t>
            </a:r>
          </a:p>
          <a:p>
            <a:r>
              <a:rPr lang="en-US" dirty="0"/>
              <a:t>    - **Example**:</a:t>
            </a:r>
          </a:p>
          <a:p>
            <a:r>
              <a:rPr lang="en-US" dirty="0"/>
              <a:t>      - "In a C# project, use </a:t>
            </a:r>
            <a:r>
              <a:rPr lang="en-US" dirty="0" err="1"/>
              <a:t>PascalCase</a:t>
            </a:r>
            <a:r>
              <a:rPr lang="en-US" dirty="0"/>
              <a:t> for method names, so the function should be named `</a:t>
            </a:r>
            <a:r>
              <a:rPr lang="en-US" dirty="0" err="1"/>
              <a:t>AddTwoIntegers</a:t>
            </a:r>
            <a:r>
              <a:rPr lang="en-US" dirty="0"/>
              <a:t>`."</a:t>
            </a:r>
          </a:p>
          <a:p>
            <a:r>
              <a:rPr lang="en-US" dirty="0"/>
              <a:t>  - **Stage 4: Check for Ambiguity**:</a:t>
            </a:r>
          </a:p>
          <a:p>
            <a:r>
              <a:rPr lang="en-US" dirty="0"/>
              <a:t>    - Ensure the name is unambiguous and clearly indicates its purpose.</a:t>
            </a:r>
          </a:p>
          <a:p>
            <a:r>
              <a:rPr lang="en-US" dirty="0"/>
              <a:t>    - **Example**:</a:t>
            </a:r>
          </a:p>
          <a:p>
            <a:r>
              <a:rPr lang="en-US" dirty="0"/>
              <a:t>      - "Avoid names like `</a:t>
            </a:r>
            <a:r>
              <a:rPr lang="en-US" dirty="0" err="1"/>
              <a:t>ProcessData</a:t>
            </a:r>
            <a:r>
              <a:rPr lang="en-US" dirty="0"/>
              <a:t>` which are too generic and unclear about the function's purpose."</a:t>
            </a:r>
          </a:p>
          <a:p>
            <a:r>
              <a:rPr lang="en-US" dirty="0"/>
              <a:t>  - **Stage 5: Validate Against Existing Names**:</a:t>
            </a:r>
          </a:p>
          <a:p>
            <a:r>
              <a:rPr lang="en-US" dirty="0"/>
              <a:t>    - Ensure the name does not conflict with existing names in the codebase.</a:t>
            </a:r>
          </a:p>
          <a:p>
            <a:r>
              <a:rPr lang="en-US" dirty="0"/>
              <a:t>    - **Example**:</a:t>
            </a:r>
          </a:p>
          <a:p>
            <a:r>
              <a:rPr lang="en-US" dirty="0"/>
              <a:t>      - "Check if there is already a function named `</a:t>
            </a:r>
            <a:r>
              <a:rPr lang="en-US" dirty="0" err="1"/>
              <a:t>AddTwoIntegers</a:t>
            </a:r>
            <a:r>
              <a:rPr lang="en-US" dirty="0"/>
              <a:t>` to avoid naming conflicts."</a:t>
            </a:r>
          </a:p>
          <a:p>
            <a:r>
              <a:rPr lang="en-US" dirty="0"/>
              <a:t>  - **Stage 6: Iterate Based on Feedback**:</a:t>
            </a:r>
          </a:p>
          <a:p>
            <a:r>
              <a:rPr lang="en-US" dirty="0"/>
              <a:t>    - Iterate on the name based on peer feedback and code reviews.</a:t>
            </a:r>
          </a:p>
          <a:p>
            <a:r>
              <a:rPr lang="en-US" dirty="0"/>
              <a:t>    - **Example**:</a:t>
            </a:r>
          </a:p>
          <a:p>
            <a:r>
              <a:rPr lang="en-US" dirty="0"/>
              <a:t>      - "If feedback suggests the name could be clearer, consider renaming to `</a:t>
            </a:r>
            <a:r>
              <a:rPr lang="en-US" dirty="0" err="1"/>
              <a:t>SumTwoIntegers</a:t>
            </a:r>
            <a:r>
              <a:rPr lang="en-US" dirty="0"/>
              <a:t>`."</a:t>
            </a:r>
          </a:p>
          <a:p>
            <a:r>
              <a:rPr lang="en-US" dirty="0"/>
              <a:t>  - **Stage 7: Finalize Name**:</a:t>
            </a:r>
          </a:p>
          <a:p>
            <a:r>
              <a:rPr lang="en-US" dirty="0"/>
              <a:t>    - Finalize the name once it is clear, unambiguous, and consistent with naming conventions.</a:t>
            </a:r>
          </a:p>
          <a:p>
            <a:r>
              <a:rPr lang="en-US" dirty="0"/>
              <a:t>    - **Example**:</a:t>
            </a:r>
          </a:p>
          <a:p>
            <a:r>
              <a:rPr lang="en-US" dirty="0"/>
              <a:t>      - "Finalize the name `</a:t>
            </a:r>
            <a:r>
              <a:rPr lang="en-US" dirty="0" err="1"/>
              <a:t>SumTwoIntegers</a:t>
            </a:r>
            <a:r>
              <a:rPr lang="en-US" dirty="0"/>
              <a:t>` if it clearly describes the function and follows conventions."</a:t>
            </a:r>
          </a:p>
          <a:p>
            <a:endParaRPr lang="en-US" dirty="0"/>
          </a:p>
          <a:p>
            <a:r>
              <a:rPr lang="en-US" dirty="0"/>
              <a:t>**Background Information**:</a:t>
            </a:r>
          </a:p>
          <a:p>
            <a:r>
              <a:rPr lang="en-US" dirty="0"/>
              <a:t>- **Importance of Naming in Software Development**:</a:t>
            </a:r>
          </a:p>
          <a:p>
            <a:r>
              <a:rPr lang="en-US" dirty="0"/>
              <a:t>  - Naming is a critical aspect of software development that significantly impacts code readability and maintainability. Clear and consistent naming conventions help developers understand the purpose and functionality of code elements, making it easier to collaborate and maintain the codebase over time.</a:t>
            </a:r>
          </a:p>
          <a:p>
            <a:r>
              <a:rPr lang="en-US" dirty="0"/>
              <a:t>  - The practice of thoughtful naming dates back to early programming languages, where mnemonic naming was used to make code more understandable. Over time, as software development has evolved, the importance of naming has been emphasized in various programming methodologies and best practices.</a:t>
            </a:r>
          </a:p>
          <a:p>
            <a:endParaRPr lang="en-US" dirty="0"/>
          </a:p>
          <a:p>
            <a:r>
              <a:rPr lang="en-US" dirty="0"/>
              <a:t>**Example**:</a:t>
            </a:r>
          </a:p>
          <a:p>
            <a:r>
              <a:rPr lang="en-US" dirty="0"/>
              <a:t>- **Real-world Scenario**:</a:t>
            </a:r>
          </a:p>
          <a:p>
            <a:r>
              <a:rPr lang="en-US" dirty="0"/>
              <a:t>  - "In a large codebase, using clear and consistent names helps new developers quickly understand the code. For example, in a banking application, a function named `</a:t>
            </a:r>
            <a:r>
              <a:rPr lang="en-US" dirty="0" err="1"/>
              <a:t>CalculateInterestForSavingsAccount</a:t>
            </a:r>
            <a:r>
              <a:rPr lang="en-US" dirty="0"/>
              <a:t>` immediately conveys its purpose, whereas a name like `</a:t>
            </a:r>
            <a:r>
              <a:rPr lang="en-US" dirty="0" err="1"/>
              <a:t>CalcInt</a:t>
            </a:r>
            <a:r>
              <a:rPr lang="en-US" dirty="0"/>
              <a:t>` would be ambiguous and confusing."</a:t>
            </a:r>
          </a:p>
        </p:txBody>
      </p:sp>
      <p:sp>
        <p:nvSpPr>
          <p:cNvPr id="4" name="Slide Number Placeholder 3"/>
          <p:cNvSpPr>
            <a:spLocks noGrp="1"/>
          </p:cNvSpPr>
          <p:nvPr>
            <p:ph type="sldNum" sz="quarter" idx="5"/>
          </p:nvPr>
        </p:nvSpPr>
        <p:spPr/>
        <p:txBody>
          <a:bodyPr/>
          <a:lstStyle/>
          <a:p>
            <a:fld id="{27620349-8DF4-C343-95C3-DB69D99C3F48}" type="slidenum">
              <a:rPr lang="en-US" smtClean="0"/>
              <a:t>2</a:t>
            </a:fld>
            <a:endParaRPr lang="en-US"/>
          </a:p>
        </p:txBody>
      </p:sp>
    </p:spTree>
    <p:extLst>
      <p:ext uri="{BB962C8B-B14F-4D97-AF65-F5344CB8AC3E}">
        <p14:creationId xmlns:p14="http://schemas.microsoft.com/office/powerpoint/2010/main" val="685944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(1:50 - 2:00) 10 minutes</a:t>
            </a:r>
          </a:p>
          <a:p>
            <a:endParaRPr lang="en-US" dirty="0"/>
          </a:p>
          <a:p>
            <a:r>
              <a:rPr lang="en-US" dirty="0"/>
              <a:t>#### Bullet Points:</a:t>
            </a:r>
          </a:p>
          <a:p>
            <a:r>
              <a:rPr lang="en-US" dirty="0"/>
              <a:t>- **Overview of Refactoring**</a:t>
            </a:r>
          </a:p>
          <a:p>
            <a:r>
              <a:rPr lang="en-US" dirty="0"/>
              <a:t>  - Define refactoring and its role in software development.</a:t>
            </a:r>
          </a:p>
          <a:p>
            <a:r>
              <a:rPr lang="en-US" dirty="0"/>
              <a:t>- **Importance of Refactoring**</a:t>
            </a:r>
          </a:p>
          <a:p>
            <a:r>
              <a:rPr lang="en-US" dirty="0"/>
              <a:t>  - Explain why regular refactoring is crucial for long-term code quality.</a:t>
            </a:r>
          </a:p>
          <a:p>
            <a:r>
              <a:rPr lang="en-US" dirty="0"/>
              <a:t>- **Examples of Common </a:t>
            </a:r>
            <a:r>
              <a:rPr lang="en-US" dirty="0" err="1"/>
              <a:t>Refactorings</a:t>
            </a:r>
            <a:r>
              <a:rPr lang="en-US" dirty="0"/>
              <a:t>**</a:t>
            </a:r>
          </a:p>
          <a:p>
            <a:r>
              <a:rPr lang="en-US" dirty="0"/>
              <a:t>  - Provide examples such as Extract Method, Rename Variable, and Inline Variable.</a:t>
            </a:r>
          </a:p>
          <a:p>
            <a:endParaRPr lang="en-US" dirty="0"/>
          </a:p>
          <a:p>
            <a:r>
              <a:rPr lang="en-US" dirty="0"/>
              <a:t>#### Speaker Notes:</a:t>
            </a:r>
          </a:p>
          <a:p>
            <a:endParaRPr lang="en-US" dirty="0"/>
          </a:p>
          <a:p>
            <a:r>
              <a:rPr lang="en-US" dirty="0"/>
              <a:t>**One Sentence Summary**</a:t>
            </a:r>
          </a:p>
          <a:p>
            <a:r>
              <a:rPr lang="en-US" dirty="0"/>
              <a:t>- "Introduce common refactoring techniques and their importance in improving code without altering functionality."</a:t>
            </a:r>
          </a:p>
          <a:p>
            <a:endParaRPr lang="en-US" dirty="0"/>
          </a:p>
          <a:p>
            <a:r>
              <a:rPr lang="en-US" dirty="0"/>
              <a:t>**Detailed Notes**:</a:t>
            </a:r>
          </a:p>
          <a:p>
            <a:endParaRPr lang="en-US" dirty="0"/>
          </a:p>
          <a:p>
            <a:r>
              <a:rPr lang="en-US" dirty="0"/>
              <a:t>- **Overview of Refactoring**:</a:t>
            </a:r>
          </a:p>
          <a:p>
            <a:r>
              <a:rPr lang="en-US" dirty="0"/>
              <a:t>  - **Definition**:</a:t>
            </a:r>
          </a:p>
          <a:p>
            <a:r>
              <a:rPr lang="en-US" dirty="0"/>
              <a:t>    - Refactoring is the process of restructuring existing code without changing its external behavior to improve readability, maintainability, and performance.</a:t>
            </a:r>
          </a:p>
          <a:p>
            <a:r>
              <a:rPr lang="en-US" dirty="0"/>
              <a:t>  - **Role in Software Development**:</a:t>
            </a:r>
          </a:p>
          <a:p>
            <a:r>
              <a:rPr lang="en-US" dirty="0"/>
              <a:t>    - Refactoring helps keep the codebase clean and manageable, making it easier to understand and extend.</a:t>
            </a:r>
          </a:p>
          <a:p>
            <a:r>
              <a:rPr lang="en-US" dirty="0"/>
              <a:t>  - **Example**:</a:t>
            </a:r>
          </a:p>
          <a:p>
            <a:r>
              <a:rPr lang="en-US" dirty="0"/>
              <a:t>    - "Refactoring might involve breaking down a long function into smaller, more manageable pieces, which makes the code easier to understand and test."</a:t>
            </a:r>
          </a:p>
          <a:p>
            <a:endParaRPr lang="en-US" dirty="0"/>
          </a:p>
          <a:p>
            <a:r>
              <a:rPr lang="en-US" dirty="0"/>
              <a:t>- **Importance of Refactoring**:</a:t>
            </a:r>
          </a:p>
          <a:p>
            <a:r>
              <a:rPr lang="en-US" dirty="0"/>
              <a:t>  - **Maintaining Code Quality**:</a:t>
            </a:r>
          </a:p>
          <a:p>
            <a:r>
              <a:rPr lang="en-US" dirty="0"/>
              <a:t>    - Regular refactoring prevents code decay, ensuring that the code remains high quality over time.</a:t>
            </a:r>
          </a:p>
          <a:p>
            <a:r>
              <a:rPr lang="en-US" dirty="0"/>
              <a:t>  - **Enhancing Readability and Maintainability**:</a:t>
            </a:r>
          </a:p>
          <a:p>
            <a:r>
              <a:rPr lang="en-US" dirty="0"/>
              <a:t>    - Clear and well-structured code is easier to read and maintain, reducing the risk of bugs and making it easier to add new features.</a:t>
            </a:r>
          </a:p>
          <a:p>
            <a:r>
              <a:rPr lang="en-US" dirty="0"/>
              <a:t>  - **Example**:</a:t>
            </a:r>
          </a:p>
          <a:p>
            <a:r>
              <a:rPr lang="en-US" dirty="0"/>
              <a:t>    - "Without regular refactoring, a codebase can become cluttered and difficult to work with, leading to technical debt and increasing the cost of future changes."</a:t>
            </a:r>
          </a:p>
          <a:p>
            <a:endParaRPr lang="en-US" dirty="0"/>
          </a:p>
          <a:p>
            <a:r>
              <a:rPr lang="en-US" dirty="0"/>
              <a:t>- **Examples of Common </a:t>
            </a:r>
            <a:r>
              <a:rPr lang="en-US" dirty="0" err="1"/>
              <a:t>Refactorings</a:t>
            </a:r>
            <a:r>
              <a:rPr lang="en-US" dirty="0"/>
              <a:t>**:</a:t>
            </a:r>
          </a:p>
          <a:p>
            <a:r>
              <a:rPr lang="en-US" dirty="0"/>
              <a:t>  - **Extract Method**:</a:t>
            </a:r>
          </a:p>
          <a:p>
            <a:r>
              <a:rPr lang="en-US" dirty="0"/>
              <a:t>    - Move a block of code into a new method to improve readability and reuse.</a:t>
            </a:r>
          </a:p>
          <a:p>
            <a:r>
              <a:rPr lang="en-US" dirty="0"/>
              <a:t>    - **Example**:</a:t>
            </a:r>
          </a:p>
          <a:p>
            <a:r>
              <a:rPr lang="en-US" dirty="0"/>
              <a:t>      - "If a function contains multiple steps, each step can be moved to a separate method. For instance, extracting validation logic from a large function into a `</a:t>
            </a:r>
            <a:r>
              <a:rPr lang="en-US" dirty="0" err="1"/>
              <a:t>ValidateInput</a:t>
            </a:r>
            <a:r>
              <a:rPr lang="en-US" dirty="0"/>
              <a:t>` method."</a:t>
            </a:r>
          </a:p>
          <a:p>
            <a:r>
              <a:rPr lang="en-US" dirty="0"/>
              <a:t>  - **Rename Variable**:</a:t>
            </a:r>
          </a:p>
          <a:p>
            <a:r>
              <a:rPr lang="en-US" dirty="0"/>
              <a:t>    - Change the name of a variable to make its purpose clearer.</a:t>
            </a:r>
          </a:p>
          <a:p>
            <a:r>
              <a:rPr lang="en-US" dirty="0"/>
              <a:t>    - **Example**:</a:t>
            </a:r>
          </a:p>
          <a:p>
            <a:r>
              <a:rPr lang="en-US" dirty="0"/>
              <a:t>      - "Rename a variable from `x` to `</a:t>
            </a:r>
            <a:r>
              <a:rPr lang="en-US" dirty="0" err="1"/>
              <a:t>totalAmount</a:t>
            </a:r>
            <a:r>
              <a:rPr lang="en-US" dirty="0"/>
              <a:t>` to make the code more descriptive."</a:t>
            </a:r>
          </a:p>
          <a:p>
            <a:r>
              <a:rPr lang="en-US" dirty="0"/>
              <a:t>  - **Inline Variable**:</a:t>
            </a:r>
          </a:p>
          <a:p>
            <a:r>
              <a:rPr lang="en-US" dirty="0"/>
              <a:t>    - Replace a variable with its value if it is only used once.</a:t>
            </a:r>
          </a:p>
          <a:p>
            <a:r>
              <a:rPr lang="en-US" dirty="0"/>
              <a:t>    - **Example**:</a:t>
            </a:r>
          </a:p>
          <a:p>
            <a:r>
              <a:rPr lang="en-US" dirty="0"/>
              <a:t>      - "If a variable `temp` is assigned a value and then immediately returned, replace the variable with the value directly in the return statement."</a:t>
            </a:r>
          </a:p>
          <a:p>
            <a:r>
              <a:rPr lang="en-US" dirty="0"/>
              <a:t>  - **Replace Magic Numbers with Constants**:</a:t>
            </a:r>
          </a:p>
          <a:p>
            <a:r>
              <a:rPr lang="en-US" dirty="0"/>
              <a:t>    - Replace literal numbers with named constants to make the code more understandable.</a:t>
            </a:r>
          </a:p>
          <a:p>
            <a:r>
              <a:rPr lang="en-US" dirty="0"/>
              <a:t>    - **Example**:</a:t>
            </a:r>
          </a:p>
          <a:p>
            <a:r>
              <a:rPr lang="en-US" dirty="0"/>
              <a:t>      - "Replace `3.14159` with a constant `PI` in calculations involving circles."</a:t>
            </a:r>
          </a:p>
          <a:p>
            <a:r>
              <a:rPr lang="en-US" dirty="0"/>
              <a:t>  - **Remove Duplicated Code**:</a:t>
            </a:r>
          </a:p>
          <a:p>
            <a:r>
              <a:rPr lang="en-US" dirty="0"/>
              <a:t>    - Identify and eliminate duplicated code by creating reusable methods or functions.</a:t>
            </a:r>
          </a:p>
          <a:p>
            <a:r>
              <a:rPr lang="en-US" dirty="0"/>
              <a:t>    - **Example**:</a:t>
            </a:r>
          </a:p>
          <a:p>
            <a:r>
              <a:rPr lang="en-US" dirty="0"/>
              <a:t>      - "If the same code appears in multiple places, extract it into a single method that is called wherever needed."</a:t>
            </a:r>
          </a:p>
          <a:p>
            <a:endParaRPr lang="en-US" dirty="0"/>
          </a:p>
          <a:p>
            <a:r>
              <a:rPr lang="en-US" dirty="0"/>
              <a:t>**Background Information**:</a:t>
            </a:r>
          </a:p>
          <a:p>
            <a:r>
              <a:rPr lang="en-US" dirty="0"/>
              <a:t>- **History of Refactoring**:</a:t>
            </a:r>
          </a:p>
          <a:p>
            <a:r>
              <a:rPr lang="en-US" dirty="0"/>
              <a:t>  - The concept of refactoring was popularized by Martin Fowler in his book "Refactoring: Improving the Design of Existing Code." Fowler's work provided a catalog of refactoring techniques and emphasized the importance of continuous improvement in code quality.</a:t>
            </a:r>
          </a:p>
          <a:p>
            <a:r>
              <a:rPr lang="en-US" dirty="0"/>
              <a:t>  - Refactoring has become a standard practice in agile development methodologies, where maintaining a clean and adaptable codebase is crucial for iterative and incremental development.</a:t>
            </a:r>
          </a:p>
          <a:p>
            <a:endParaRPr lang="en-US" dirty="0"/>
          </a:p>
          <a:p>
            <a:r>
              <a:rPr lang="en-US" dirty="0"/>
              <a:t>**Example**:</a:t>
            </a:r>
          </a:p>
          <a:p>
            <a:r>
              <a:rPr lang="en-US" dirty="0"/>
              <a:t>- **Real-world Scenario**:</a:t>
            </a:r>
          </a:p>
          <a:p>
            <a:r>
              <a:rPr lang="en-US" dirty="0"/>
              <a:t>  - "In a legacy system, frequent refactoring can help modernize the codebase. For example, extracting repeated business logic into a single service can reduce redundancy and make the system more modular and easier to maintain."</a:t>
            </a:r>
          </a:p>
        </p:txBody>
      </p:sp>
      <p:sp>
        <p:nvSpPr>
          <p:cNvPr id="4" name="Slide Number Placeholder 3"/>
          <p:cNvSpPr>
            <a:spLocks noGrp="1"/>
          </p:cNvSpPr>
          <p:nvPr>
            <p:ph type="sldNum" sz="quarter" idx="5"/>
          </p:nvPr>
        </p:nvSpPr>
        <p:spPr/>
        <p:txBody>
          <a:bodyPr/>
          <a:lstStyle/>
          <a:p>
            <a:fld id="{27620349-8DF4-C343-95C3-DB69D99C3F48}" type="slidenum">
              <a:rPr lang="en-US" smtClean="0"/>
              <a:t>3</a:t>
            </a:fld>
            <a:endParaRPr lang="en-US"/>
          </a:p>
        </p:txBody>
      </p:sp>
    </p:spTree>
    <p:extLst>
      <p:ext uri="{BB962C8B-B14F-4D97-AF65-F5344CB8AC3E}">
        <p14:creationId xmlns:p14="http://schemas.microsoft.com/office/powerpoint/2010/main" val="4156744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(2:00 - 2:05) 5 minutes</a:t>
            </a:r>
          </a:p>
          <a:p>
            <a:endParaRPr lang="en-US" dirty="0"/>
          </a:p>
          <a:p>
            <a:r>
              <a:rPr lang="en-US" dirty="0"/>
              <a:t>**One Sentence Summary**</a:t>
            </a:r>
          </a:p>
          <a:p>
            <a:r>
              <a:rPr lang="en-US" dirty="0"/>
              <a:t>- "Introduce the Three Laws of TDD and explain their significance in the test-driven development process."</a:t>
            </a:r>
          </a:p>
          <a:p>
            <a:endParaRPr lang="en-US" dirty="0"/>
          </a:p>
          <a:p>
            <a:r>
              <a:rPr lang="en-US" dirty="0"/>
              <a:t>**Detailed Notes**:</a:t>
            </a:r>
          </a:p>
          <a:p>
            <a:endParaRPr lang="en-US" dirty="0"/>
          </a:p>
          <a:p>
            <a:r>
              <a:rPr lang="en-US" dirty="0"/>
              <a:t>- **Overview of the Three Laws of TDD**:</a:t>
            </a:r>
          </a:p>
          <a:p>
            <a:r>
              <a:rPr lang="en-US" dirty="0"/>
              <a:t>  - Test-Driven Development (TDD) is a software development approach where tests are written before writing the actual code. This ensures that the code meets the requirements and is thoroughly tested.</a:t>
            </a:r>
          </a:p>
          <a:p>
            <a:endParaRPr lang="en-US" dirty="0"/>
          </a:p>
          <a:p>
            <a:r>
              <a:rPr lang="en-US" dirty="0"/>
              <a:t>- **1st Law: Write a Failing Unit Test**:</a:t>
            </a:r>
          </a:p>
          <a:p>
            <a:r>
              <a:rPr lang="en-US" dirty="0"/>
              <a:t>  - **Explanation**:</a:t>
            </a:r>
          </a:p>
          <a:p>
            <a:r>
              <a:rPr lang="en-US" dirty="0"/>
              <a:t>    - You may not write any production code until you have first written a failing unit test.</a:t>
            </a:r>
          </a:p>
          <a:p>
            <a:r>
              <a:rPr lang="en-US" dirty="0"/>
              <a:t>  - **Significance**:</a:t>
            </a:r>
          </a:p>
          <a:p>
            <a:r>
              <a:rPr lang="en-US" dirty="0"/>
              <a:t>    - This law ensures that all production code is covered by tests, promoting a test-first approach.</a:t>
            </a:r>
          </a:p>
          <a:p>
            <a:r>
              <a:rPr lang="en-US" dirty="0"/>
              <a:t>  - **Example**:</a:t>
            </a:r>
          </a:p>
          <a:p>
            <a:r>
              <a:rPr lang="en-US" dirty="0"/>
              <a:t>    - "Before implementing a function to add two numbers, write a test that expects the sum of two numbers. Since the function doesn't exist yet, the test will fail."</a:t>
            </a:r>
          </a:p>
          <a:p>
            <a:endParaRPr lang="en-US" dirty="0"/>
          </a:p>
          <a:p>
            <a:r>
              <a:rPr lang="en-US" dirty="0"/>
              <a:t>- **2nd Law: Write Only Enough of a Unit Test to Fail**:</a:t>
            </a:r>
          </a:p>
          <a:p>
            <a:r>
              <a:rPr lang="en-US" dirty="0"/>
              <a:t>  - **Explanation**:</a:t>
            </a:r>
          </a:p>
          <a:p>
            <a:r>
              <a:rPr lang="en-US" dirty="0"/>
              <a:t>    - You may not write more of a unit test than is sufficient to fail, and not compiling is failing.</a:t>
            </a:r>
          </a:p>
          <a:p>
            <a:r>
              <a:rPr lang="en-US" dirty="0"/>
              <a:t>  - **Significance**:</a:t>
            </a:r>
          </a:p>
          <a:p>
            <a:r>
              <a:rPr lang="en-US" dirty="0"/>
              <a:t>    - This law keeps tests simple and focused, ensuring that they only cover the functionality being implemented.</a:t>
            </a:r>
          </a:p>
          <a:p>
            <a:r>
              <a:rPr lang="en-US" dirty="0"/>
              <a:t>  - **Example**:</a:t>
            </a:r>
          </a:p>
          <a:p>
            <a:r>
              <a:rPr lang="en-US" dirty="0"/>
              <a:t>    - "Write a minimal test case that calls the add function with two numbers and checks the result. Do not add additional logic or checks in the test at this stage."</a:t>
            </a:r>
          </a:p>
          <a:p>
            <a:endParaRPr lang="en-US" dirty="0"/>
          </a:p>
          <a:p>
            <a:r>
              <a:rPr lang="en-US" dirty="0"/>
              <a:t>- **3rd Law: Write Only Enough Production Code to Pass the Test**:</a:t>
            </a:r>
          </a:p>
          <a:p>
            <a:r>
              <a:rPr lang="en-US" dirty="0"/>
              <a:t>  - **Explanation**:</a:t>
            </a:r>
          </a:p>
          <a:p>
            <a:r>
              <a:rPr lang="en-US" dirty="0"/>
              <a:t>    - You may not write more production code than is sufficient to pass the currently failing test.</a:t>
            </a:r>
          </a:p>
          <a:p>
            <a:r>
              <a:rPr lang="en-US" dirty="0"/>
              <a:t>  - **Significance**:</a:t>
            </a:r>
          </a:p>
          <a:p>
            <a:r>
              <a:rPr lang="en-US" dirty="0"/>
              <a:t>    - This law encourages writing the minimal amount of code necessary to make the test pass, avoiding unnecessary complexity.</a:t>
            </a:r>
          </a:p>
          <a:p>
            <a:r>
              <a:rPr lang="en-US" dirty="0"/>
              <a:t>  - **Example**:</a:t>
            </a:r>
          </a:p>
          <a:p>
            <a:r>
              <a:rPr lang="en-US" dirty="0"/>
              <a:t>    - "Implement the add function with the minimal logic needed to pass the test. Once the test passes, you can refactor the code to improve its design."</a:t>
            </a:r>
          </a:p>
          <a:p>
            <a:endParaRPr lang="en-US" dirty="0"/>
          </a:p>
          <a:p>
            <a:r>
              <a:rPr lang="en-US" dirty="0"/>
              <a:t>**Background Information**:</a:t>
            </a:r>
          </a:p>
          <a:p>
            <a:r>
              <a:rPr lang="en-US" dirty="0"/>
              <a:t>- **History of TDD**:</a:t>
            </a:r>
          </a:p>
          <a:p>
            <a:r>
              <a:rPr lang="en-US" dirty="0"/>
              <a:t>  - TDD was popularized by Kent Beck in the late 1990s as part of the Extreme Programming (XP) methodology. Beck's approach to TDD emphasizes writing tests first and using them to drive the development of code.</a:t>
            </a:r>
          </a:p>
          <a:p>
            <a:r>
              <a:rPr lang="en-US" dirty="0"/>
              <a:t>  - The Three Laws of TDD were articulated by Robert C. Martin (Uncle Bob) as a concise set of rules to guide the TDD process.</a:t>
            </a:r>
          </a:p>
          <a:p>
            <a:endParaRPr lang="en-US" dirty="0"/>
          </a:p>
          <a:p>
            <a:r>
              <a:rPr lang="en-US" dirty="0"/>
              <a:t>**Example**:</a:t>
            </a:r>
          </a:p>
          <a:p>
            <a:r>
              <a:rPr lang="en-US" dirty="0"/>
              <a:t>- **Real-world Scenario**:</a:t>
            </a:r>
          </a:p>
          <a:p>
            <a:r>
              <a:rPr lang="en-US" dirty="0"/>
              <a:t>  - "In a real-world project, TDD can help catch bugs early and ensure that new features do not break existing functionality. For example, when adding a new feature to a web application, writing tests first ensures that the feature works as expected and integrates well with the existing codebase."</a:t>
            </a:r>
          </a:p>
        </p:txBody>
      </p:sp>
      <p:sp>
        <p:nvSpPr>
          <p:cNvPr id="4" name="Slide Number Placeholder 3"/>
          <p:cNvSpPr>
            <a:spLocks noGrp="1"/>
          </p:cNvSpPr>
          <p:nvPr>
            <p:ph type="sldNum" sz="quarter" idx="5"/>
          </p:nvPr>
        </p:nvSpPr>
        <p:spPr/>
        <p:txBody>
          <a:bodyPr/>
          <a:lstStyle/>
          <a:p>
            <a:fld id="{27620349-8DF4-C343-95C3-DB69D99C3F48}" type="slidenum">
              <a:rPr lang="en-US" smtClean="0"/>
              <a:t>4</a:t>
            </a:fld>
            <a:endParaRPr lang="en-US"/>
          </a:p>
        </p:txBody>
      </p:sp>
    </p:spTree>
    <p:extLst>
      <p:ext uri="{BB962C8B-B14F-4D97-AF65-F5344CB8AC3E}">
        <p14:creationId xmlns:p14="http://schemas.microsoft.com/office/powerpoint/2010/main" val="2022391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(2:05 - 2:15) 10 minutes</a:t>
            </a:r>
          </a:p>
          <a:p>
            <a:endParaRPr lang="en-US" dirty="0"/>
          </a:p>
          <a:p>
            <a:r>
              <a:rPr lang="en-US" dirty="0"/>
              <a:t>**One Sentence Summary**</a:t>
            </a:r>
          </a:p>
          <a:p>
            <a:r>
              <a:rPr lang="en-US" dirty="0"/>
              <a:t>- "Explain the differences between stubs, mocks, fakes, spies, and test doubles, and their importance in TDD and unit testing."</a:t>
            </a:r>
          </a:p>
          <a:p>
            <a:endParaRPr lang="en-US" dirty="0"/>
          </a:p>
          <a:p>
            <a:r>
              <a:rPr lang="en-US" dirty="0"/>
              <a:t>**Detailed Notes**:</a:t>
            </a:r>
          </a:p>
          <a:p>
            <a:endParaRPr lang="en-US" dirty="0"/>
          </a:p>
          <a:p>
            <a:r>
              <a:rPr lang="en-US" dirty="0"/>
              <a:t>- **Overview**:</a:t>
            </a:r>
          </a:p>
          <a:p>
            <a:r>
              <a:rPr lang="en-US" dirty="0"/>
              <a:t>  - **Definition**:</a:t>
            </a:r>
          </a:p>
          <a:p>
            <a:r>
              <a:rPr lang="en-US" dirty="0"/>
              <a:t>    - Stubs, mocks, fakes, spies, and test doubles are all types of test doubles used to isolate the unit under test by replacing real dependencies with controlled substitutes.</a:t>
            </a:r>
          </a:p>
          <a:p>
            <a:r>
              <a:rPr lang="en-US" dirty="0"/>
              <a:t>  - **Importance**:</a:t>
            </a:r>
          </a:p>
          <a:p>
            <a:r>
              <a:rPr lang="en-US" dirty="0"/>
              <a:t>    - These techniques are crucial for TDD and unit testing because they help simulate the behavior of complex dependencies, making tests more reliable and focused on the unit being tested.</a:t>
            </a:r>
          </a:p>
          <a:p>
            <a:r>
              <a:rPr lang="en-US" dirty="0"/>
              <a:t>  - **Example**:</a:t>
            </a:r>
          </a:p>
          <a:p>
            <a:r>
              <a:rPr lang="en-US" dirty="0"/>
              <a:t>    - "In a unit test for a service that fetches data from an API, a stub can be used to provide predefined responses, ensuring the test focuses on the service's logic rather than the API's behavior."</a:t>
            </a:r>
          </a:p>
          <a:p>
            <a:endParaRPr lang="en-US" dirty="0"/>
          </a:p>
          <a:p>
            <a:r>
              <a:rPr lang="en-US" dirty="0"/>
              <a:t>- **Stubs**:</a:t>
            </a:r>
          </a:p>
          <a:p>
            <a:r>
              <a:rPr lang="en-US" dirty="0"/>
              <a:t>  - **Explanation**:</a:t>
            </a:r>
          </a:p>
          <a:p>
            <a:r>
              <a:rPr lang="en-US" dirty="0"/>
              <a:t>    - Stubs are test doubles that provide predefined responses to method calls, allowing you to simulate the behavior of dependencies.</a:t>
            </a:r>
          </a:p>
          <a:p>
            <a:r>
              <a:rPr lang="en-US" dirty="0"/>
              <a:t>  - **Usage**:</a:t>
            </a:r>
          </a:p>
          <a:p>
            <a:r>
              <a:rPr lang="en-US" dirty="0"/>
              <a:t>    - Stubs are typically used when the test needs specific data or behavior from a dependency but does not need to verify interactions with it.</a:t>
            </a:r>
          </a:p>
          <a:p>
            <a:r>
              <a:rPr lang="en-US" dirty="0"/>
              <a:t>  - **Example**:</a:t>
            </a:r>
          </a:p>
          <a:p>
            <a:r>
              <a:rPr lang="en-US" dirty="0"/>
              <a:t>    - "A stub might be used to return a fixed set of data when a database query method is called in a unit test."</a:t>
            </a:r>
          </a:p>
          <a:p>
            <a:endParaRPr lang="en-US" dirty="0"/>
          </a:p>
          <a:p>
            <a:r>
              <a:rPr lang="en-US" dirty="0"/>
              <a:t>- **Mocks**:</a:t>
            </a:r>
          </a:p>
          <a:p>
            <a:r>
              <a:rPr lang="en-US" dirty="0"/>
              <a:t>  - **Explanation**:</a:t>
            </a:r>
          </a:p>
          <a:p>
            <a:r>
              <a:rPr lang="en-US" dirty="0"/>
              <a:t>    - Mocks are test doubles that verify interactions with dependencies, ensuring that the unit under test interacts with its dependencies as expected.</a:t>
            </a:r>
          </a:p>
          <a:p>
            <a:r>
              <a:rPr lang="en-US" dirty="0"/>
              <a:t>  - **Usage**:</a:t>
            </a:r>
          </a:p>
          <a:p>
            <a:r>
              <a:rPr lang="en-US" dirty="0"/>
              <a:t>    - Mocks are used when the test needs to verify that certain methods were called or interactions occurred.</a:t>
            </a:r>
          </a:p>
          <a:p>
            <a:r>
              <a:rPr lang="en-US" dirty="0"/>
              <a:t>  - **Example**:</a:t>
            </a:r>
          </a:p>
          <a:p>
            <a:r>
              <a:rPr lang="en-US" dirty="0"/>
              <a:t>    - "A mock might be used to verify that a logging method was called when an error occurs in the unit under test."</a:t>
            </a:r>
          </a:p>
          <a:p>
            <a:endParaRPr lang="en-US" dirty="0"/>
          </a:p>
          <a:p>
            <a:r>
              <a:rPr lang="en-US" dirty="0"/>
              <a:t>- **Fakes**:</a:t>
            </a:r>
          </a:p>
          <a:p>
            <a:r>
              <a:rPr lang="en-US" dirty="0"/>
              <a:t>  - **Explanation**:</a:t>
            </a:r>
          </a:p>
          <a:p>
            <a:r>
              <a:rPr lang="en-US" dirty="0"/>
              <a:t>    - Fakes are simpler implementations of complex dependencies that provide the same functionality but are easier to use in tests.</a:t>
            </a:r>
          </a:p>
          <a:p>
            <a:r>
              <a:rPr lang="en-US" dirty="0"/>
              <a:t>  - **Usage**:</a:t>
            </a:r>
          </a:p>
          <a:p>
            <a:r>
              <a:rPr lang="en-US" dirty="0"/>
              <a:t>    - Fakes are used when the test needs a working implementation of a dependency that is faster or simpler than the real one.</a:t>
            </a:r>
          </a:p>
          <a:p>
            <a:r>
              <a:rPr lang="en-US" dirty="0"/>
              <a:t>  - **Example**:</a:t>
            </a:r>
          </a:p>
          <a:p>
            <a:r>
              <a:rPr lang="en-US" dirty="0"/>
              <a:t>    - "A fake database might be used in unit tests to simulate database operations without the overhead of setting up a real database."</a:t>
            </a:r>
          </a:p>
          <a:p>
            <a:endParaRPr lang="en-US" dirty="0"/>
          </a:p>
          <a:p>
            <a:r>
              <a:rPr lang="en-US" dirty="0"/>
              <a:t>- **Spies**:</a:t>
            </a:r>
          </a:p>
          <a:p>
            <a:r>
              <a:rPr lang="en-US" dirty="0"/>
              <a:t>  - **Explanation**:</a:t>
            </a:r>
          </a:p>
          <a:p>
            <a:r>
              <a:rPr lang="en-US" dirty="0"/>
              <a:t>    - Spies are test doubles that record information about the interactions, such as the number of times a method was called and with what arguments.</a:t>
            </a:r>
          </a:p>
          <a:p>
            <a:r>
              <a:rPr lang="en-US" dirty="0"/>
              <a:t>  - **Usage**:</a:t>
            </a:r>
          </a:p>
          <a:p>
            <a:r>
              <a:rPr lang="en-US" dirty="0"/>
              <a:t>    - Spies are useful for verifying that interactions occurred without specifying the behavior of the dependency.</a:t>
            </a:r>
          </a:p>
          <a:p>
            <a:r>
              <a:rPr lang="en-US" dirty="0"/>
              <a:t>  - **Example**:</a:t>
            </a:r>
          </a:p>
          <a:p>
            <a:r>
              <a:rPr lang="en-US" dirty="0"/>
              <a:t>    - "A spy might be used to record how many times a function was called and with what parameters, allowing the test to verify that the function was used correctly."</a:t>
            </a:r>
          </a:p>
          <a:p>
            <a:endParaRPr lang="en-US" dirty="0"/>
          </a:p>
          <a:p>
            <a:r>
              <a:rPr lang="en-US" dirty="0"/>
              <a:t>- **Test Doubles**:</a:t>
            </a:r>
          </a:p>
          <a:p>
            <a:r>
              <a:rPr lang="en-US" dirty="0"/>
              <a:t>  - **Explanation**:</a:t>
            </a:r>
          </a:p>
          <a:p>
            <a:r>
              <a:rPr lang="en-US" dirty="0"/>
              <a:t>    - Test doubles is a general term that encompasses stubs, mocks, fakes, spies, and other types of controlled substitutes used in testing.</a:t>
            </a:r>
          </a:p>
          <a:p>
            <a:r>
              <a:rPr lang="en-US" dirty="0"/>
              <a:t>  - **Purpose**:</a:t>
            </a:r>
          </a:p>
          <a:p>
            <a:r>
              <a:rPr lang="en-US" dirty="0"/>
              <a:t>    - The purpose of test doubles is to isolate the unit under test by replacing its real dependencies, allowing for more focused and reliable tests.</a:t>
            </a:r>
          </a:p>
          <a:p>
            <a:r>
              <a:rPr lang="en-US" dirty="0"/>
              <a:t>  - **Example**:</a:t>
            </a:r>
          </a:p>
          <a:p>
            <a:r>
              <a:rPr lang="en-US" dirty="0"/>
              <a:t>    - "In a unit test for a payment processing service, various test doubles can be used to simulate the behavior of external services, databases, and other dependencies."</a:t>
            </a:r>
          </a:p>
          <a:p>
            <a:endParaRPr lang="en-US" dirty="0"/>
          </a:p>
          <a:p>
            <a:r>
              <a:rPr lang="en-US" dirty="0"/>
              <a:t>**Background Information**:</a:t>
            </a:r>
          </a:p>
          <a:p>
            <a:r>
              <a:rPr lang="en-US" dirty="0"/>
              <a:t>- **History of Test Doubles**:</a:t>
            </a:r>
          </a:p>
          <a:p>
            <a:r>
              <a:rPr lang="en-US" dirty="0"/>
              <a:t>  - The concept of test doubles has evolved with the practice of unit testing and TDD. Early unit testing frameworks and methodologies, such as JUnit and XP, emphasized the importance of isolating the unit under test. The terminology and specific types of test doubles have been refined over time, with influential works like Gerard </a:t>
            </a:r>
            <a:r>
              <a:rPr lang="en-US" dirty="0" err="1"/>
              <a:t>Meszaros's</a:t>
            </a:r>
            <a:r>
              <a:rPr lang="en-US" dirty="0"/>
              <a:t> "</a:t>
            </a:r>
            <a:r>
              <a:rPr lang="en-US" dirty="0" err="1"/>
              <a:t>xUnit</a:t>
            </a:r>
            <a:r>
              <a:rPr lang="en-US" dirty="0"/>
              <a:t> Test Patterns" providing a comprehensive taxonomy and best practices for using test doubles in testing.</a:t>
            </a:r>
          </a:p>
          <a:p>
            <a:endParaRPr lang="en-US" dirty="0"/>
          </a:p>
          <a:p>
            <a:r>
              <a:rPr lang="en-US" dirty="0"/>
              <a:t>**Example**:</a:t>
            </a:r>
          </a:p>
          <a:p>
            <a:r>
              <a:rPr lang="en-US" dirty="0"/>
              <a:t>- **Real-world Scenario**:</a:t>
            </a:r>
          </a:p>
          <a:p>
            <a:r>
              <a:rPr lang="en-US" dirty="0"/>
              <a:t>  - "In a microservices architecture, unit tests for each service often use test doubles to simulate the behavior of other services. For example, a mock service might be used to verify that a service correctly calls another service's API, while a stub might provide predefined responses for those API calls during testing."</a:t>
            </a:r>
          </a:p>
        </p:txBody>
      </p:sp>
      <p:sp>
        <p:nvSpPr>
          <p:cNvPr id="4" name="Slide Number Placeholder 3"/>
          <p:cNvSpPr>
            <a:spLocks noGrp="1"/>
          </p:cNvSpPr>
          <p:nvPr>
            <p:ph type="sldNum" sz="quarter" idx="5"/>
          </p:nvPr>
        </p:nvSpPr>
        <p:spPr/>
        <p:txBody>
          <a:bodyPr/>
          <a:lstStyle/>
          <a:p>
            <a:fld id="{27620349-8DF4-C343-95C3-DB69D99C3F48}" type="slidenum">
              <a:rPr lang="en-US" smtClean="0"/>
              <a:t>5</a:t>
            </a:fld>
            <a:endParaRPr lang="en-US"/>
          </a:p>
        </p:txBody>
      </p:sp>
    </p:spTree>
    <p:extLst>
      <p:ext uri="{BB962C8B-B14F-4D97-AF65-F5344CB8AC3E}">
        <p14:creationId xmlns:p14="http://schemas.microsoft.com/office/powerpoint/2010/main" val="654247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(2:15 - 2:30) 15 minutes</a:t>
            </a:r>
          </a:p>
          <a:p>
            <a:endParaRPr lang="en-US" dirty="0"/>
          </a:p>
          <a:p>
            <a:r>
              <a:rPr lang="en-US" dirty="0"/>
              <a:t>**One Sentence Summary**</a:t>
            </a:r>
          </a:p>
          <a:p>
            <a:r>
              <a:rPr lang="en-US" dirty="0"/>
              <a:t>- "Introduce the structure and components of the API application, and explain the use of an in-memory database for simplicity."</a:t>
            </a:r>
          </a:p>
          <a:p>
            <a:endParaRPr lang="en-US" dirty="0"/>
          </a:p>
          <a:p>
            <a:r>
              <a:rPr lang="en-US" dirty="0"/>
              <a:t>**Detailed Notes**:</a:t>
            </a:r>
          </a:p>
          <a:p>
            <a:endParaRPr lang="en-US" dirty="0"/>
          </a:p>
          <a:p>
            <a:r>
              <a:rPr lang="en-US" dirty="0"/>
              <a:t>- **Overview of the Application**:</a:t>
            </a:r>
          </a:p>
          <a:p>
            <a:r>
              <a:rPr lang="en-US" dirty="0"/>
              <a:t>  - **Purpose**:</a:t>
            </a:r>
          </a:p>
          <a:p>
            <a:r>
              <a:rPr lang="en-US" dirty="0"/>
              <a:t>    - The task application is a simple API designed to manage tasks, allowing users to create, read, update, and delete tasks.</a:t>
            </a:r>
          </a:p>
          <a:p>
            <a:r>
              <a:rPr lang="en-US" dirty="0"/>
              <a:t>  - **Structure**:</a:t>
            </a:r>
          </a:p>
          <a:p>
            <a:r>
              <a:rPr lang="en-US" dirty="0"/>
              <a:t>    - The application follows a typical API structure with defined endpoints for interacting with task data.</a:t>
            </a:r>
          </a:p>
          <a:p>
            <a:r>
              <a:rPr lang="en-US" dirty="0"/>
              <a:t>  - **Example**:</a:t>
            </a:r>
          </a:p>
          <a:p>
            <a:r>
              <a:rPr lang="en-US" dirty="0"/>
              <a:t>    - "Users can create new tasks, view a list of tasks, update existing tasks, and delete tasks using the API endpoints."</a:t>
            </a:r>
          </a:p>
          <a:p>
            <a:endParaRPr lang="en-US" dirty="0"/>
          </a:p>
          <a:p>
            <a:r>
              <a:rPr lang="en-US" dirty="0"/>
              <a:t>- **Components**:</a:t>
            </a:r>
          </a:p>
          <a:p>
            <a:r>
              <a:rPr lang="en-US" dirty="0"/>
              <a:t>  - **Models**:</a:t>
            </a:r>
          </a:p>
          <a:p>
            <a:r>
              <a:rPr lang="en-US" dirty="0"/>
              <a:t>    - Represent the data structure of the application. In this case, a Task model with properties such as `id`, `title`, `description`, `</a:t>
            </a:r>
            <a:r>
              <a:rPr lang="en-US" dirty="0" err="1"/>
              <a:t>dueDate</a:t>
            </a:r>
            <a:r>
              <a:rPr lang="en-US" dirty="0"/>
              <a:t>`, and `priority`.</a:t>
            </a:r>
          </a:p>
          <a:p>
            <a:r>
              <a:rPr lang="en-US" dirty="0"/>
              <a:t>    - **Example**:</a:t>
            </a:r>
          </a:p>
          <a:p>
            <a:r>
              <a:rPr lang="en-US" dirty="0"/>
              <a:t>      - "The Task model defines the fields and their data types for each task, such as `title` (string), `description` (string), `</a:t>
            </a:r>
            <a:r>
              <a:rPr lang="en-US" dirty="0" err="1"/>
              <a:t>dueDate</a:t>
            </a:r>
            <a:r>
              <a:rPr lang="en-US" dirty="0"/>
              <a:t>` (</a:t>
            </a:r>
            <a:r>
              <a:rPr lang="en-US" dirty="0" err="1"/>
              <a:t>DateTime</a:t>
            </a:r>
            <a:r>
              <a:rPr lang="en-US" dirty="0"/>
              <a:t>), and `priority` (</a:t>
            </a:r>
            <a:r>
              <a:rPr lang="en-US" dirty="0" err="1"/>
              <a:t>enum</a:t>
            </a:r>
            <a:r>
              <a:rPr lang="en-US" dirty="0"/>
              <a:t>)."</a:t>
            </a:r>
          </a:p>
          <a:p>
            <a:r>
              <a:rPr lang="en-US" dirty="0"/>
              <a:t>  - **Controllers**:</a:t>
            </a:r>
          </a:p>
          <a:p>
            <a:r>
              <a:rPr lang="en-US" dirty="0"/>
              <a:t>    - Handle the incoming requests, process them, and return appropriate responses. They contain the logic for each endpoint.</a:t>
            </a:r>
          </a:p>
          <a:p>
            <a:r>
              <a:rPr lang="en-US" dirty="0"/>
              <a:t>    - **Example**:</a:t>
            </a:r>
          </a:p>
          <a:p>
            <a:r>
              <a:rPr lang="en-US" dirty="0"/>
              <a:t>      - "The </a:t>
            </a:r>
            <a:r>
              <a:rPr lang="en-US" dirty="0" err="1"/>
              <a:t>TaskController</a:t>
            </a:r>
            <a:r>
              <a:rPr lang="en-US" dirty="0"/>
              <a:t> includes methods like `</a:t>
            </a:r>
            <a:r>
              <a:rPr lang="en-US" dirty="0" err="1"/>
              <a:t>GetTasks</a:t>
            </a:r>
            <a:r>
              <a:rPr lang="en-US" dirty="0"/>
              <a:t>`, `</a:t>
            </a:r>
            <a:r>
              <a:rPr lang="en-US" dirty="0" err="1"/>
              <a:t>CreateTask</a:t>
            </a:r>
            <a:r>
              <a:rPr lang="en-US" dirty="0"/>
              <a:t>`, `</a:t>
            </a:r>
            <a:r>
              <a:rPr lang="en-US" dirty="0" err="1"/>
              <a:t>UpdateTask</a:t>
            </a:r>
            <a:r>
              <a:rPr lang="en-US" dirty="0"/>
              <a:t>`, and `</a:t>
            </a:r>
            <a:r>
              <a:rPr lang="en-US" dirty="0" err="1"/>
              <a:t>DeleteTask</a:t>
            </a:r>
            <a:r>
              <a:rPr lang="en-US" dirty="0"/>
              <a:t>`, each corresponding to an API endpoint."</a:t>
            </a:r>
          </a:p>
          <a:p>
            <a:r>
              <a:rPr lang="en-US" dirty="0"/>
              <a:t>  - **Views**:</a:t>
            </a:r>
          </a:p>
          <a:p>
            <a:r>
              <a:rPr lang="en-US" dirty="0"/>
              <a:t>    - Present the data to the user. In a RESTful API, this is typically done in JSON format.</a:t>
            </a:r>
          </a:p>
          <a:p>
            <a:r>
              <a:rPr lang="en-US" dirty="0"/>
              <a:t>    - **Example**:</a:t>
            </a:r>
          </a:p>
          <a:p>
            <a:r>
              <a:rPr lang="en-US" dirty="0"/>
              <a:t>      - "When a user requests the list of tasks, the API returns the task data in JSON format, which can be easily consumed by client applications."</a:t>
            </a:r>
          </a:p>
          <a:p>
            <a:endParaRPr lang="en-US" dirty="0"/>
          </a:p>
          <a:p>
            <a:r>
              <a:rPr lang="en-US" dirty="0"/>
              <a:t>- **In-Memory Database**:</a:t>
            </a:r>
          </a:p>
          <a:p>
            <a:r>
              <a:rPr lang="en-US" dirty="0"/>
              <a:t>  - **Explanation**:</a:t>
            </a:r>
          </a:p>
          <a:p>
            <a:r>
              <a:rPr lang="en-US" dirty="0"/>
              <a:t>    - An in-memory database like SQLite is used for simplicity and quick setup. It stores data in memory rather than on disk, making it faster and easier to manage during development.</a:t>
            </a:r>
          </a:p>
          <a:p>
            <a:r>
              <a:rPr lang="en-US" dirty="0"/>
              <a:t>  - **Benefits**:</a:t>
            </a:r>
          </a:p>
          <a:p>
            <a:r>
              <a:rPr lang="en-US" dirty="0"/>
              <a:t>    - Using an in-memory database eliminates the need for complex database setup and configuration, allowing developers to focus on the application logic.</a:t>
            </a:r>
          </a:p>
          <a:p>
            <a:r>
              <a:rPr lang="en-US" dirty="0"/>
              <a:t>  - **Example**:</a:t>
            </a:r>
          </a:p>
          <a:p>
            <a:r>
              <a:rPr lang="en-US" dirty="0"/>
              <a:t>    - "SQLite can be configured to run entirely in memory, making it ideal for testing and development environments where persistent storage is not required."</a:t>
            </a:r>
          </a:p>
          <a:p>
            <a:endParaRPr lang="en-US" dirty="0"/>
          </a:p>
          <a:p>
            <a:r>
              <a:rPr lang="en-US" dirty="0"/>
              <a:t>- **Demo of Migrations**:</a:t>
            </a:r>
          </a:p>
          <a:p>
            <a:r>
              <a:rPr lang="en-US" dirty="0"/>
              <a:t>  - **Explanation**:</a:t>
            </a:r>
          </a:p>
          <a:p>
            <a:r>
              <a:rPr lang="en-US" dirty="0"/>
              <a:t>    - Migrations are used to manage and apply changes to the database schema over time, such as creating tables, adding columns, or modifying existing structures.</a:t>
            </a:r>
          </a:p>
          <a:p>
            <a:r>
              <a:rPr lang="en-US" dirty="0"/>
              <a:t>  - **How It Works**:</a:t>
            </a:r>
          </a:p>
          <a:p>
            <a:r>
              <a:rPr lang="en-US" dirty="0"/>
              <a:t>    - Migrations are typically defined in code and applied through a command-line tool or as part of the application's startup process.</a:t>
            </a:r>
          </a:p>
          <a:p>
            <a:r>
              <a:rPr lang="en-US" dirty="0"/>
              <a:t>  - **Example**:</a:t>
            </a:r>
          </a:p>
          <a:p>
            <a:r>
              <a:rPr lang="en-US" dirty="0"/>
              <a:t>    - "We'll run a migration script to create the initial Task table in our SQLite database. This script defines the schema for the Task model and ensures the database is set up correctly."</a:t>
            </a:r>
          </a:p>
          <a:p>
            <a:r>
              <a:rPr lang="en-US" dirty="0"/>
              <a:t>  - **Demo**:</a:t>
            </a:r>
          </a:p>
          <a:p>
            <a:r>
              <a:rPr lang="en-US" dirty="0"/>
              <a:t>    - Show a live demonstration of running a migration to set up the database schema.</a:t>
            </a:r>
          </a:p>
          <a:p>
            <a:r>
              <a:rPr lang="en-US" dirty="0"/>
              <a:t>    - "Let's run the migration to create our Task table. You can see that the table is created with columns for `id`, `title`, `description`, `</a:t>
            </a:r>
            <a:r>
              <a:rPr lang="en-US" dirty="0" err="1"/>
              <a:t>dueDate</a:t>
            </a:r>
            <a:r>
              <a:rPr lang="en-US" dirty="0"/>
              <a:t>`, and `priority`."</a:t>
            </a:r>
          </a:p>
          <a:p>
            <a:endParaRPr lang="en-US" dirty="0"/>
          </a:p>
          <a:p>
            <a:r>
              <a:rPr lang="en-US" dirty="0"/>
              <a:t>**Background Information**:</a:t>
            </a:r>
          </a:p>
          <a:p>
            <a:r>
              <a:rPr lang="en-US" dirty="0"/>
              <a:t>- **History of Migrations**:</a:t>
            </a:r>
          </a:p>
          <a:p>
            <a:r>
              <a:rPr lang="en-US" dirty="0"/>
              <a:t>  - Database migrations have become a standard practice in modern software development to manage changes to the database schema. Tools like Flyway, Liquibase, and the migration features built into frameworks like Entity Framework in .NET and Django in Python have made it easier for developers to apply and track schema changes in a consistent and version-controlled manner.</a:t>
            </a:r>
          </a:p>
          <a:p>
            <a:r>
              <a:rPr lang="en-US" dirty="0"/>
              <a:t>  - The concept of migrations emerged to address the challenges of maintaining database schemas across different environments (development, testing, production) and ensuring that changes are applied smoothly and predictably.</a:t>
            </a:r>
          </a:p>
          <a:p>
            <a:endParaRPr lang="en-US" dirty="0"/>
          </a:p>
          <a:p>
            <a:r>
              <a:rPr lang="en-US" dirty="0"/>
              <a:t>**Example**:</a:t>
            </a:r>
          </a:p>
          <a:p>
            <a:r>
              <a:rPr lang="en-US" dirty="0"/>
              <a:t>- **Real-world Scenario**:</a:t>
            </a:r>
          </a:p>
          <a:p>
            <a:r>
              <a:rPr lang="en-US" dirty="0"/>
              <a:t>  - "In a real-world project, database migrations are crucial for evolving the database schema as the application grows. For instance, when adding a new feature that requires additional fields in the database, a migration script can be created to add the necessary columns and update the existing schema without disrupting the application."</a:t>
            </a:r>
          </a:p>
        </p:txBody>
      </p:sp>
      <p:sp>
        <p:nvSpPr>
          <p:cNvPr id="4" name="Slide Number Placeholder 3"/>
          <p:cNvSpPr>
            <a:spLocks noGrp="1"/>
          </p:cNvSpPr>
          <p:nvPr>
            <p:ph type="sldNum" sz="quarter" idx="5"/>
          </p:nvPr>
        </p:nvSpPr>
        <p:spPr/>
        <p:txBody>
          <a:bodyPr/>
          <a:lstStyle/>
          <a:p>
            <a:fld id="{27620349-8DF4-C343-95C3-DB69D99C3F48}" type="slidenum">
              <a:rPr lang="en-US" smtClean="0"/>
              <a:t>6</a:t>
            </a:fld>
            <a:endParaRPr lang="en-US"/>
          </a:p>
        </p:txBody>
      </p:sp>
    </p:spTree>
    <p:extLst>
      <p:ext uri="{BB962C8B-B14F-4D97-AF65-F5344CB8AC3E}">
        <p14:creationId xmlns:p14="http://schemas.microsoft.com/office/powerpoint/2010/main" val="2103418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(2:30 - 2:40) 10 minutes</a:t>
            </a:r>
          </a:p>
          <a:p>
            <a:endParaRPr lang="en-US" dirty="0"/>
          </a:p>
          <a:p>
            <a:r>
              <a:rPr lang="en-US" dirty="0"/>
              <a:t>**One Sentence Summary**</a:t>
            </a:r>
          </a:p>
          <a:p>
            <a:r>
              <a:rPr lang="en-US" dirty="0"/>
              <a:t>- "Ensure participants have the project set up correctly and review how to run existing tests."</a:t>
            </a:r>
          </a:p>
          <a:p>
            <a:endParaRPr lang="en-US" dirty="0"/>
          </a:p>
          <a:p>
            <a:r>
              <a:rPr lang="en-US" dirty="0"/>
              <a:t>**Detailed Notes**:</a:t>
            </a:r>
          </a:p>
          <a:p>
            <a:endParaRPr lang="en-US" dirty="0"/>
          </a:p>
          <a:p>
            <a:r>
              <a:rPr lang="en-US" dirty="0"/>
              <a:t>- **Setup**:</a:t>
            </a:r>
          </a:p>
          <a:p>
            <a:r>
              <a:rPr lang="en-US" dirty="0"/>
              <a:t>  - **Instructions**:</a:t>
            </a:r>
          </a:p>
          <a:p>
            <a:r>
              <a:rPr lang="en-US" dirty="0"/>
              <a:t>    - Ensure everyone has the project files and dependencies installed.</a:t>
            </a:r>
          </a:p>
          <a:p>
            <a:r>
              <a:rPr lang="en-US" dirty="0"/>
              <a:t>    - "Please make sure you have cloned the repository from GitHub and installed all necessary dependencies."</a:t>
            </a:r>
          </a:p>
          <a:p>
            <a:r>
              <a:rPr lang="en-US" dirty="0"/>
              <a:t>  - **Dependencies**:</a:t>
            </a:r>
          </a:p>
          <a:p>
            <a:r>
              <a:rPr lang="en-US" dirty="0"/>
              <a:t>    - Common dependencies might include the .NET SDK, any required NuGet packages, and database setup.</a:t>
            </a:r>
          </a:p>
          <a:p>
            <a:r>
              <a:rPr lang="en-US" dirty="0"/>
              <a:t>    - "Run `dotnet restore` to install all the required NuGet packages."</a:t>
            </a:r>
          </a:p>
          <a:p>
            <a:r>
              <a:rPr lang="en-US" dirty="0"/>
              <a:t>  - **Example**:</a:t>
            </a:r>
          </a:p>
          <a:p>
            <a:r>
              <a:rPr lang="en-US" dirty="0"/>
              <a:t>    - "In your terminal, navigate to the project directory and run `dotnet build` to ensure the project builds successfully."</a:t>
            </a:r>
          </a:p>
          <a:p>
            <a:endParaRPr lang="en-US" dirty="0"/>
          </a:p>
          <a:p>
            <a:r>
              <a:rPr lang="en-US" dirty="0"/>
              <a:t>- **Review Existing Tests**:</a:t>
            </a:r>
          </a:p>
          <a:p>
            <a:r>
              <a:rPr lang="en-US" dirty="0"/>
              <a:t>  - **Purpose**:</a:t>
            </a:r>
          </a:p>
          <a:p>
            <a:r>
              <a:rPr lang="en-US" dirty="0"/>
              <a:t>    - Walk through the existing tests to understand the current testing setup and ensure participants know how to run tests.</a:t>
            </a:r>
          </a:p>
          <a:p>
            <a:r>
              <a:rPr lang="en-US" dirty="0"/>
              <a:t>  - **Instructions**:</a:t>
            </a:r>
          </a:p>
          <a:p>
            <a:r>
              <a:rPr lang="en-US" dirty="0"/>
              <a:t>    - "Let's open the test project and take a look at the existing tests. We'll use these as a foundation for our new tests."</a:t>
            </a:r>
          </a:p>
          <a:p>
            <a:r>
              <a:rPr lang="en-US" dirty="0"/>
              <a:t>  - **Running Tests**:</a:t>
            </a:r>
          </a:p>
          <a:p>
            <a:r>
              <a:rPr lang="en-US" dirty="0"/>
              <a:t>    - Demonstrate how to run the tests using the command line or an IDE.</a:t>
            </a:r>
          </a:p>
          <a:p>
            <a:r>
              <a:rPr lang="en-US" dirty="0"/>
              <a:t>    - "To run the tests, use the command `dotnet test`. This will execute all the tests in the project and provide a summary of the results."</a:t>
            </a:r>
          </a:p>
          <a:p>
            <a:r>
              <a:rPr lang="en-US" dirty="0"/>
              <a:t>  - **Example**:</a:t>
            </a:r>
          </a:p>
          <a:p>
            <a:r>
              <a:rPr lang="en-US" dirty="0"/>
              <a:t>    - "Here is a sample test case for the Task model. It verifies that a new task can be created with valid properties. Let's run this test to see it in action."</a:t>
            </a:r>
          </a:p>
          <a:p>
            <a:endParaRPr lang="en-US" dirty="0"/>
          </a:p>
          <a:p>
            <a:r>
              <a:rPr lang="en-US" dirty="0"/>
              <a:t>- **Address Setup Issues**:</a:t>
            </a:r>
          </a:p>
          <a:p>
            <a:r>
              <a:rPr lang="en-US" dirty="0"/>
              <a:t>  - **Common Issues**:</a:t>
            </a:r>
          </a:p>
          <a:p>
            <a:r>
              <a:rPr lang="en-US" dirty="0"/>
              <a:t>    - Discuss common setup issues participants might encounter, such as missing dependencies, build errors, or configuration problems.</a:t>
            </a:r>
          </a:p>
          <a:p>
            <a:r>
              <a:rPr lang="en-US" dirty="0"/>
              <a:t>    - "If you encounter any errors during setup, check that all dependencies are installed correctly and that your environment variables are configured properly."</a:t>
            </a:r>
          </a:p>
          <a:p>
            <a:r>
              <a:rPr lang="en-US" dirty="0"/>
              <a:t>  - **Troubleshooting Tips**:</a:t>
            </a:r>
          </a:p>
          <a:p>
            <a:r>
              <a:rPr lang="en-US" dirty="0"/>
              <a:t>    - Provide tips for troubleshooting common issues.</a:t>
            </a:r>
          </a:p>
          <a:p>
            <a:r>
              <a:rPr lang="en-US" dirty="0"/>
              <a:t>    - "Make sure you have the correct version of the .NET SDK installed. You can verify this by running `dotnet --version`."</a:t>
            </a:r>
          </a:p>
          <a:p>
            <a:r>
              <a:rPr lang="en-US" dirty="0"/>
              <a:t>  - **Support**:</a:t>
            </a:r>
          </a:p>
          <a:p>
            <a:r>
              <a:rPr lang="en-US" dirty="0"/>
              <a:t>    - Offer assistance to participants who need help resolving setup issues.</a:t>
            </a:r>
          </a:p>
          <a:p>
            <a:r>
              <a:rPr lang="en-US" dirty="0"/>
              <a:t>    - "If you're facing any problems, please raise your hand or send a message in the chat, and I'll assist you in resolving the issue."</a:t>
            </a:r>
          </a:p>
          <a:p>
            <a:endParaRPr lang="en-US" dirty="0"/>
          </a:p>
          <a:p>
            <a:r>
              <a:rPr lang="en-US" dirty="0"/>
              <a:t>**Background Information**:</a:t>
            </a:r>
          </a:p>
          <a:p>
            <a:r>
              <a:rPr lang="en-US" dirty="0"/>
              <a:t>- **Importance of Setup**:</a:t>
            </a:r>
          </a:p>
          <a:p>
            <a:r>
              <a:rPr lang="en-US" dirty="0"/>
              <a:t>  - Proper setup is crucial for ensuring that all participants can follow along with the exercises and fully participate in the workshop. A consistent setup helps avoid disruptions and ensures everyone is on the same page.</a:t>
            </a:r>
          </a:p>
          <a:p>
            <a:r>
              <a:rPr lang="en-US" dirty="0"/>
              <a:t>  - Setup issues are common in development environments, especially when working with multiple dependencies and configurations. Ensuring a smooth setup process is essential for productive development and learning experiences.</a:t>
            </a:r>
          </a:p>
          <a:p>
            <a:endParaRPr lang="en-US" dirty="0"/>
          </a:p>
          <a:p>
            <a:r>
              <a:rPr lang="en-US" dirty="0"/>
              <a:t>**Example**:</a:t>
            </a:r>
          </a:p>
          <a:p>
            <a:r>
              <a:rPr lang="en-US" dirty="0"/>
              <a:t>- **Real-world Scenario**:</a:t>
            </a:r>
          </a:p>
          <a:p>
            <a:r>
              <a:rPr lang="en-US" dirty="0"/>
              <a:t>  - "In a real-world project, ensuring that all team members have the same development environment setup is critical for collaboration. Using tools like Docker can help create consistent development environments by packaging all dependencies and configurations in a container."</a:t>
            </a:r>
          </a:p>
          <a:p>
            <a:endParaRPr lang="en-US" dirty="0"/>
          </a:p>
          <a:p>
            <a:r>
              <a:rPr lang="en-US" dirty="0"/>
              <a:t>---</a:t>
            </a:r>
          </a:p>
          <a:p>
            <a:endParaRPr lang="en-US" dirty="0"/>
          </a:p>
          <a:p>
            <a:r>
              <a:rPr lang="en-US" dirty="0"/>
              <a:t>Let's review this slide. Are you satisfied with the content and notes, or would you like to make any adjustments before proceeding to the next slide?</a:t>
            </a:r>
          </a:p>
        </p:txBody>
      </p:sp>
      <p:sp>
        <p:nvSpPr>
          <p:cNvPr id="4" name="Slide Number Placeholder 3"/>
          <p:cNvSpPr>
            <a:spLocks noGrp="1"/>
          </p:cNvSpPr>
          <p:nvPr>
            <p:ph type="sldNum" sz="quarter" idx="5"/>
          </p:nvPr>
        </p:nvSpPr>
        <p:spPr/>
        <p:txBody>
          <a:bodyPr/>
          <a:lstStyle/>
          <a:p>
            <a:fld id="{27620349-8DF4-C343-95C3-DB69D99C3F48}" type="slidenum">
              <a:rPr lang="en-US" smtClean="0"/>
              <a:t>7</a:t>
            </a:fld>
            <a:endParaRPr lang="en-US"/>
          </a:p>
        </p:txBody>
      </p:sp>
    </p:spTree>
    <p:extLst>
      <p:ext uri="{BB962C8B-B14F-4D97-AF65-F5344CB8AC3E}">
        <p14:creationId xmlns:p14="http://schemas.microsoft.com/office/powerpoint/2010/main" val="7531639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(2:40 - 2:50) 10 minutes</a:t>
            </a:r>
          </a:p>
          <a:p>
            <a:endParaRPr lang="en-US" dirty="0"/>
          </a:p>
          <a:p>
            <a:r>
              <a:rPr lang="en-US" dirty="0"/>
              <a:t>**One Sentence Summary**</a:t>
            </a:r>
          </a:p>
          <a:p>
            <a:r>
              <a:rPr lang="en-US" dirty="0"/>
              <a:t>- "Introduce continuous integration with GitHub Actions and guide participants through setting it up for their project."</a:t>
            </a:r>
          </a:p>
          <a:p>
            <a:endParaRPr lang="en-US" dirty="0"/>
          </a:p>
          <a:p>
            <a:r>
              <a:rPr lang="en-US" dirty="0"/>
              <a:t>**Detailed Notes**:</a:t>
            </a:r>
          </a:p>
          <a:p>
            <a:endParaRPr lang="en-US" dirty="0"/>
          </a:p>
          <a:p>
            <a:r>
              <a:rPr lang="en-US" dirty="0"/>
              <a:t>- **Overview of CI**:</a:t>
            </a:r>
          </a:p>
          <a:p>
            <a:r>
              <a:rPr lang="en-US" dirty="0"/>
              <a:t>  - **Definition**:</a:t>
            </a:r>
          </a:p>
          <a:p>
            <a:r>
              <a:rPr lang="en-US" dirty="0"/>
              <a:t>    - Continuous Integration (CI) is a development practice where developers integrate code into a shared repository frequently, usually several times a day.</a:t>
            </a:r>
          </a:p>
          <a:p>
            <a:r>
              <a:rPr lang="en-US" dirty="0"/>
              <a:t>  - **Benefits**:</a:t>
            </a:r>
          </a:p>
          <a:p>
            <a:r>
              <a:rPr lang="en-US" dirty="0"/>
              <a:t>    - CI helps detect errors quickly, ensures the codebase is always in a deployable state, and reduces integration problems.</a:t>
            </a:r>
          </a:p>
          <a:p>
            <a:r>
              <a:rPr lang="en-US" dirty="0"/>
              <a:t>  - **Example**:</a:t>
            </a:r>
          </a:p>
          <a:p>
            <a:r>
              <a:rPr lang="en-US" dirty="0"/>
              <a:t>    - "By integrating code frequently and running automated tests, CI helps identify issues early, making it easier to fix them before they become significant problems."</a:t>
            </a:r>
          </a:p>
          <a:p>
            <a:endParaRPr lang="en-US" dirty="0"/>
          </a:p>
          <a:p>
            <a:r>
              <a:rPr lang="en-US" dirty="0"/>
              <a:t>- **GitHub Actions**:</a:t>
            </a:r>
          </a:p>
          <a:p>
            <a:r>
              <a:rPr lang="en-US" dirty="0"/>
              <a:t>  - **Introduction**:</a:t>
            </a:r>
          </a:p>
          <a:p>
            <a:r>
              <a:rPr lang="en-US" dirty="0"/>
              <a:t>    - GitHub Actions is a CI/CD tool provided by GitHub that allows you to automate workflows directly from your GitHub repository.</a:t>
            </a:r>
          </a:p>
          <a:p>
            <a:r>
              <a:rPr lang="en-US" dirty="0"/>
              <a:t>  - **Capabilities**:</a:t>
            </a:r>
          </a:p>
          <a:p>
            <a:r>
              <a:rPr lang="en-US" dirty="0"/>
              <a:t>    - GitHub Actions can automate tasks such as building, testing, and deploying code, running scheduled jobs, and integrating with other services.</a:t>
            </a:r>
          </a:p>
          <a:p>
            <a:r>
              <a:rPr lang="en-US" dirty="0"/>
              <a:t>  - **Example**:</a:t>
            </a:r>
          </a:p>
          <a:p>
            <a:r>
              <a:rPr lang="en-US" dirty="0"/>
              <a:t>    - "With GitHub Actions, you can set up workflows that automatically run tests every time a pull request is created or code is pushed to the repository."</a:t>
            </a:r>
          </a:p>
          <a:p>
            <a:endParaRPr lang="en-US" dirty="0"/>
          </a:p>
          <a:p>
            <a:r>
              <a:rPr lang="en-US" dirty="0"/>
              <a:t>- **Setting Up CI**:</a:t>
            </a:r>
          </a:p>
          <a:p>
            <a:r>
              <a:rPr lang="en-US" dirty="0"/>
              <a:t>  - **Steps**:</a:t>
            </a:r>
          </a:p>
          <a:p>
            <a:r>
              <a:rPr lang="en-US" dirty="0"/>
              <a:t>    - Create a new workflow file in your repository's `.</a:t>
            </a:r>
            <a:r>
              <a:rPr lang="en-US" dirty="0" err="1"/>
              <a:t>github</a:t>
            </a:r>
            <a:r>
              <a:rPr lang="en-US" dirty="0"/>
              <a:t>/workflows` directory.</a:t>
            </a:r>
          </a:p>
          <a:p>
            <a:r>
              <a:rPr lang="en-US" dirty="0"/>
              <a:t>    - Define the steps to build and test your project.</a:t>
            </a:r>
          </a:p>
          <a:p>
            <a:r>
              <a:rPr lang="en-US" dirty="0"/>
              <a:t>  - **Example**:</a:t>
            </a:r>
          </a:p>
          <a:p>
            <a:r>
              <a:rPr lang="en-US" dirty="0"/>
              <a:t>    - "Let's create a new workflow file named `</a:t>
            </a:r>
            <a:r>
              <a:rPr lang="en-US" dirty="0" err="1"/>
              <a:t>ci.yml</a:t>
            </a:r>
            <a:r>
              <a:rPr lang="en-US" dirty="0"/>
              <a:t>` in the `.</a:t>
            </a:r>
            <a:r>
              <a:rPr lang="en-US" dirty="0" err="1"/>
              <a:t>github</a:t>
            </a:r>
            <a:r>
              <a:rPr lang="en-US" dirty="0"/>
              <a:t>/workflows` directory. This file will define the steps for our CI process."</a:t>
            </a:r>
          </a:p>
          <a:p>
            <a:endParaRPr lang="en-US" dirty="0"/>
          </a:p>
          <a:p>
            <a:r>
              <a:rPr lang="en-US" dirty="0"/>
              <a:t>- **Example Workflow**:</a:t>
            </a:r>
          </a:p>
          <a:p>
            <a:r>
              <a:rPr lang="en-US" dirty="0"/>
              <a:t>  - **Configuration**:</a:t>
            </a:r>
          </a:p>
          <a:p>
            <a:r>
              <a:rPr lang="en-US" dirty="0"/>
              <a:t>    - Provide a simple workflow configuration for setting up CI with GitHub Actions.</a:t>
            </a:r>
          </a:p>
          <a:p>
            <a:r>
              <a:rPr lang="en-US" dirty="0"/>
              <a:t>  - **Sample YAML**:</a:t>
            </a:r>
          </a:p>
          <a:p>
            <a:r>
              <a:rPr lang="en-US" dirty="0"/>
              <a:t>    - "Here's an example workflow configuration for a .NET project:</a:t>
            </a:r>
          </a:p>
          <a:p>
            <a:r>
              <a:rPr lang="en-US" dirty="0"/>
              <a:t>      ```</a:t>
            </a:r>
            <a:r>
              <a:rPr lang="en-US" dirty="0" err="1"/>
              <a:t>yaml</a:t>
            </a:r>
            <a:endParaRPr lang="en-US" dirty="0"/>
          </a:p>
          <a:p>
            <a:r>
              <a:rPr lang="en-US" dirty="0"/>
              <a:t>      name: CI</a:t>
            </a:r>
          </a:p>
          <a:p>
            <a:endParaRPr lang="en-US" dirty="0"/>
          </a:p>
          <a:p>
            <a:r>
              <a:rPr lang="en-US" dirty="0"/>
              <a:t>      on: [push, </a:t>
            </a:r>
            <a:r>
              <a:rPr lang="en-US" dirty="0" err="1"/>
              <a:t>pull_request</a:t>
            </a:r>
            <a:r>
              <a:rPr lang="en-US" dirty="0"/>
              <a:t>]</a:t>
            </a:r>
          </a:p>
          <a:p>
            <a:endParaRPr lang="en-US" dirty="0"/>
          </a:p>
          <a:p>
            <a:r>
              <a:rPr lang="en-US" dirty="0"/>
              <a:t>      jobs:</a:t>
            </a:r>
          </a:p>
          <a:p>
            <a:r>
              <a:rPr lang="en-US" dirty="0"/>
              <a:t>        build:</a:t>
            </a:r>
          </a:p>
          <a:p>
            <a:r>
              <a:rPr lang="en-US" dirty="0"/>
              <a:t>          runs-on: ubuntu-latest</a:t>
            </a:r>
          </a:p>
          <a:p>
            <a:endParaRPr lang="en-US" dirty="0"/>
          </a:p>
          <a:p>
            <a:r>
              <a:rPr lang="en-US" dirty="0"/>
              <a:t>          steps:</a:t>
            </a:r>
          </a:p>
          <a:p>
            <a:r>
              <a:rPr lang="en-US" dirty="0"/>
              <a:t>          - uses: actions/checkout@v2</a:t>
            </a:r>
          </a:p>
          <a:p>
            <a:r>
              <a:rPr lang="en-US" dirty="0"/>
              <a:t>          - name: Set up .NET</a:t>
            </a:r>
          </a:p>
          <a:p>
            <a:r>
              <a:rPr lang="en-US" dirty="0"/>
              <a:t>            uses: actions/setup-dotnet@v1</a:t>
            </a:r>
          </a:p>
          <a:p>
            <a:r>
              <a:rPr lang="en-US" dirty="0"/>
              <a:t>            with:</a:t>
            </a:r>
          </a:p>
          <a:p>
            <a:r>
              <a:rPr lang="en-US" dirty="0"/>
              <a:t>              dotnet-version: '5.0.x'</a:t>
            </a:r>
          </a:p>
          <a:p>
            <a:r>
              <a:rPr lang="en-US" dirty="0"/>
              <a:t>          - name: Install dependencies</a:t>
            </a:r>
          </a:p>
          <a:p>
            <a:r>
              <a:rPr lang="en-US" dirty="0"/>
              <a:t>            run: dotnet restore</a:t>
            </a:r>
          </a:p>
          <a:p>
            <a:r>
              <a:rPr lang="en-US" dirty="0"/>
              <a:t>          - name: Build</a:t>
            </a:r>
          </a:p>
          <a:p>
            <a:r>
              <a:rPr lang="en-US" dirty="0"/>
              <a:t>            run: dotnet build --no-restore</a:t>
            </a:r>
          </a:p>
          <a:p>
            <a:r>
              <a:rPr lang="en-US" dirty="0"/>
              <a:t>          - name: Test</a:t>
            </a:r>
          </a:p>
          <a:p>
            <a:r>
              <a:rPr lang="en-US" dirty="0"/>
              <a:t>            run: dotnet test --no-build --verbosity normal</a:t>
            </a:r>
          </a:p>
          <a:p>
            <a:r>
              <a:rPr lang="en-US" dirty="0"/>
              <a:t>      ```</a:t>
            </a:r>
          </a:p>
          <a:p>
            <a:r>
              <a:rPr lang="en-US" dirty="0"/>
              <a:t>    - "This workflow runs on every push or pull request, sets up .NET, installs dependencies, builds the project, and runs tests."</a:t>
            </a:r>
          </a:p>
          <a:p>
            <a:endParaRPr lang="en-US" dirty="0"/>
          </a:p>
          <a:p>
            <a:r>
              <a:rPr lang="en-US" dirty="0"/>
              <a:t>- **Hands-On Exercise**:</a:t>
            </a:r>
          </a:p>
          <a:p>
            <a:r>
              <a:rPr lang="en-US" dirty="0"/>
              <a:t>  - **Guidance**:</a:t>
            </a:r>
          </a:p>
          <a:p>
            <a:r>
              <a:rPr lang="en-US" dirty="0"/>
              <a:t>    - Guide participants through creating their own GitHub Actions workflow.</a:t>
            </a:r>
          </a:p>
          <a:p>
            <a:r>
              <a:rPr lang="en-US" dirty="0"/>
              <a:t>  - **Steps**:</a:t>
            </a:r>
          </a:p>
          <a:p>
            <a:r>
              <a:rPr lang="en-US" dirty="0"/>
              <a:t>    - Create the workflow file.</a:t>
            </a:r>
          </a:p>
          <a:p>
            <a:r>
              <a:rPr lang="en-US" dirty="0"/>
              <a:t>    - Define the build and test steps.</a:t>
            </a:r>
          </a:p>
          <a:p>
            <a:r>
              <a:rPr lang="en-US" dirty="0"/>
              <a:t>    - Commit and push the workflow file to the repository.</a:t>
            </a:r>
          </a:p>
          <a:p>
            <a:r>
              <a:rPr lang="en-US" dirty="0"/>
              <a:t>  - **Example**:</a:t>
            </a:r>
          </a:p>
          <a:p>
            <a:r>
              <a:rPr lang="en-US" dirty="0"/>
              <a:t>    - "Now, let's create the `</a:t>
            </a:r>
            <a:r>
              <a:rPr lang="en-US" dirty="0" err="1"/>
              <a:t>ci.yml</a:t>
            </a:r>
            <a:r>
              <a:rPr lang="en-US" dirty="0"/>
              <a:t>` file in your repository and define the steps to build and test your project. Once you've done that, commit and push the file to trigger the workflow."</a:t>
            </a:r>
          </a:p>
          <a:p>
            <a:endParaRPr lang="en-US" dirty="0"/>
          </a:p>
          <a:p>
            <a:r>
              <a:rPr lang="en-US" dirty="0"/>
              <a:t>**Background Information**:</a:t>
            </a:r>
          </a:p>
          <a:p>
            <a:r>
              <a:rPr lang="en-US" dirty="0"/>
              <a:t>- **History of CI**:</a:t>
            </a:r>
          </a:p>
          <a:p>
            <a:r>
              <a:rPr lang="en-US" dirty="0"/>
              <a:t>  - The practice of continuous integration was first introduced by Grady Booch in the 1990s and later popularized by the Extreme Programming (XP) methodology. The goal of CI is to improve software quality and reduce the time taken to deliver new features by integrating work frequently and running automated tests on each integration.</a:t>
            </a:r>
          </a:p>
          <a:p>
            <a:r>
              <a:rPr lang="en-US" dirty="0"/>
              <a:t>  - GitHub Actions, introduced in 2019, provides a flexible and powerful way to automate workflows directly within GitHub, making it easier for developers to implement CI/CD practices.</a:t>
            </a:r>
          </a:p>
          <a:p>
            <a:endParaRPr lang="en-US" dirty="0"/>
          </a:p>
          <a:p>
            <a:r>
              <a:rPr lang="en-US" dirty="0"/>
              <a:t>**Example**:</a:t>
            </a:r>
          </a:p>
          <a:p>
            <a:r>
              <a:rPr lang="en-US" dirty="0"/>
              <a:t>- **Real-world Scenario**:</a:t>
            </a:r>
          </a:p>
          <a:p>
            <a:r>
              <a:rPr lang="en-US" dirty="0"/>
              <a:t>  - "In a large development team, setting up CI with GitHub Actions can streamline the development process by ensuring that all code changes are automatically tested. For example, every time a developer pushes code to the repository, GitHub Actions can run tests to catch any issues early, ensuring a stable codebase."</a:t>
            </a:r>
          </a:p>
        </p:txBody>
      </p:sp>
      <p:sp>
        <p:nvSpPr>
          <p:cNvPr id="4" name="Slide Number Placeholder 3"/>
          <p:cNvSpPr>
            <a:spLocks noGrp="1"/>
          </p:cNvSpPr>
          <p:nvPr>
            <p:ph type="sldNum" sz="quarter" idx="5"/>
          </p:nvPr>
        </p:nvSpPr>
        <p:spPr/>
        <p:txBody>
          <a:bodyPr/>
          <a:lstStyle/>
          <a:p>
            <a:fld id="{27620349-8DF4-C343-95C3-DB69D99C3F48}" type="slidenum">
              <a:rPr lang="en-US" smtClean="0"/>
              <a:t>8</a:t>
            </a:fld>
            <a:endParaRPr lang="en-US"/>
          </a:p>
        </p:txBody>
      </p:sp>
    </p:spTree>
    <p:extLst>
      <p:ext uri="{BB962C8B-B14F-4D97-AF65-F5344CB8AC3E}">
        <p14:creationId xmlns:p14="http://schemas.microsoft.com/office/powerpoint/2010/main" val="323463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(2:50 - 3:35) 45 minutes</a:t>
            </a:r>
          </a:p>
          <a:p>
            <a:endParaRPr lang="en-US" dirty="0"/>
          </a:p>
          <a:p>
            <a:r>
              <a:rPr lang="en-US" dirty="0"/>
              <a:t>**One Sentence Summary**</a:t>
            </a:r>
          </a:p>
          <a:p>
            <a:r>
              <a:rPr lang="en-US" dirty="0"/>
              <a:t>- "Guide participants through adding a new 'Priority' field to the task model, ensuring it returns text values and orders tasks by priority and due date."</a:t>
            </a:r>
          </a:p>
          <a:p>
            <a:endParaRPr lang="en-US" dirty="0"/>
          </a:p>
          <a:p>
            <a:r>
              <a:rPr lang="en-US" dirty="0"/>
              <a:t>**Detailed Notes**:</a:t>
            </a:r>
          </a:p>
          <a:p>
            <a:endParaRPr lang="en-US" dirty="0"/>
          </a:p>
          <a:p>
            <a:r>
              <a:rPr lang="en-US" dirty="0"/>
              <a:t>- **Add 'Priority' Field**:</a:t>
            </a:r>
          </a:p>
          <a:p>
            <a:r>
              <a:rPr lang="en-US" dirty="0"/>
              <a:t>  - **Explanation**:</a:t>
            </a:r>
          </a:p>
          <a:p>
            <a:r>
              <a:rPr lang="en-US" dirty="0"/>
              <a:t>    - Introduce a new field called `Priority` to the Task model. This field will indicate the importance of each task.</a:t>
            </a:r>
          </a:p>
          <a:p>
            <a:r>
              <a:rPr lang="en-US" dirty="0"/>
              <a:t>  - **Enum Values**:</a:t>
            </a:r>
          </a:p>
          <a:p>
            <a:r>
              <a:rPr lang="en-US" dirty="0"/>
              <a:t>    - Define the `Priority` field as an </a:t>
            </a:r>
            <a:r>
              <a:rPr lang="en-US" dirty="0" err="1"/>
              <a:t>enum</a:t>
            </a:r>
            <a:r>
              <a:rPr lang="en-US" dirty="0"/>
              <a:t> with values `Low`, `Medium`, and `High`.</a:t>
            </a:r>
          </a:p>
          <a:p>
            <a:r>
              <a:rPr lang="en-US" dirty="0"/>
              <a:t>  - **Example**:</a:t>
            </a:r>
          </a:p>
          <a:p>
            <a:r>
              <a:rPr lang="en-US" dirty="0"/>
              <a:t>    - "We'll add a `Priority` field to the Task model with </a:t>
            </a:r>
            <a:r>
              <a:rPr lang="en-US" dirty="0" err="1"/>
              <a:t>enum</a:t>
            </a:r>
            <a:r>
              <a:rPr lang="en-US" dirty="0"/>
              <a:t> values: `Low`, `Medium`, and `High`. This will help categorize tasks based on their importance."</a:t>
            </a:r>
          </a:p>
          <a:p>
            <a:endParaRPr lang="en-US" dirty="0"/>
          </a:p>
          <a:p>
            <a:r>
              <a:rPr lang="en-US" dirty="0"/>
              <a:t>- **Return Text for Priority**:</a:t>
            </a:r>
          </a:p>
          <a:p>
            <a:r>
              <a:rPr lang="en-US" dirty="0"/>
              <a:t>  - **API Response**:</a:t>
            </a:r>
          </a:p>
          <a:p>
            <a:r>
              <a:rPr lang="en-US" dirty="0"/>
              <a:t>    - Modify the API to return text values (`low`, `medium`, `high`) for the `Priority` field instead of numeric values.</a:t>
            </a:r>
          </a:p>
          <a:p>
            <a:r>
              <a:rPr lang="en-US" dirty="0"/>
              <a:t>  - **Implementation**:</a:t>
            </a:r>
          </a:p>
          <a:p>
            <a:r>
              <a:rPr lang="en-US" dirty="0"/>
              <a:t>    - Update the Task model and API controller to handle the conversion from </a:t>
            </a:r>
            <a:r>
              <a:rPr lang="en-US" dirty="0" err="1"/>
              <a:t>enum</a:t>
            </a:r>
            <a:r>
              <a:rPr lang="en-US" dirty="0"/>
              <a:t> to string.</a:t>
            </a:r>
          </a:p>
          <a:p>
            <a:r>
              <a:rPr lang="en-US" dirty="0"/>
              <a:t>  - **Example**:</a:t>
            </a:r>
          </a:p>
          <a:p>
            <a:r>
              <a:rPr lang="en-US" dirty="0"/>
              <a:t>    - "When a task is retrieved through the API, the `Priority` field should return `low`, `medium`, or `high` as text. This makes the API response more readable and user-friendly."</a:t>
            </a:r>
          </a:p>
          <a:p>
            <a:endParaRPr lang="en-US" dirty="0"/>
          </a:p>
          <a:p>
            <a:r>
              <a:rPr lang="en-US" dirty="0"/>
              <a:t>- **Order Tasks by Priority and Due Date**:</a:t>
            </a:r>
          </a:p>
          <a:p>
            <a:r>
              <a:rPr lang="en-US" dirty="0"/>
              <a:t>  - **Sorting Logic**:</a:t>
            </a:r>
          </a:p>
          <a:p>
            <a:r>
              <a:rPr lang="en-US" dirty="0"/>
              <a:t>    - Explain how to order tasks first by priority (with `High` being highest) and then by due date (most recent first).</a:t>
            </a:r>
          </a:p>
          <a:p>
            <a:r>
              <a:rPr lang="en-US" dirty="0"/>
              <a:t>  - **Implementation**:</a:t>
            </a:r>
          </a:p>
          <a:p>
            <a:r>
              <a:rPr lang="en-US" dirty="0"/>
              <a:t>    - Update the query logic in the controller to apply the sorting criteria.</a:t>
            </a:r>
          </a:p>
          <a:p>
            <a:r>
              <a:rPr lang="en-US" dirty="0"/>
              <a:t>  - **Example**:</a:t>
            </a:r>
          </a:p>
          <a:p>
            <a:r>
              <a:rPr lang="en-US" dirty="0"/>
              <a:t>    - "Tasks should be sorted such that high-priority tasks appear first, followed by medium and low-priority tasks. Within each priority level, tasks should be sorted by due date in descending order."</a:t>
            </a:r>
          </a:p>
          <a:p>
            <a:endParaRPr lang="en-US" dirty="0"/>
          </a:p>
          <a:p>
            <a:r>
              <a:rPr lang="en-US" dirty="0"/>
              <a:t>- **Hands-On Exercise**:</a:t>
            </a:r>
          </a:p>
          <a:p>
            <a:r>
              <a:rPr lang="en-US" dirty="0"/>
              <a:t>  - **Guidance**:</a:t>
            </a:r>
          </a:p>
          <a:p>
            <a:r>
              <a:rPr lang="en-US" dirty="0"/>
              <a:t>    - Provide step-by-step instructions for participants to implement the new feature.</a:t>
            </a:r>
          </a:p>
          <a:p>
            <a:r>
              <a:rPr lang="en-US" dirty="0"/>
              <a:t>  - **Steps**:</a:t>
            </a:r>
          </a:p>
          <a:p>
            <a:r>
              <a:rPr lang="en-US" dirty="0"/>
              <a:t>    - Update the Task model to include the `Priority` field.</a:t>
            </a:r>
          </a:p>
          <a:p>
            <a:r>
              <a:rPr lang="en-US" dirty="0"/>
              <a:t>    - Modify the API controller to handle the new field and sorting logic.</a:t>
            </a:r>
          </a:p>
          <a:p>
            <a:r>
              <a:rPr lang="en-US" dirty="0"/>
              <a:t>    - Write unit tests to verify the new functionality.</a:t>
            </a:r>
          </a:p>
          <a:p>
            <a:r>
              <a:rPr lang="en-US" dirty="0"/>
              <a:t>  - **Example**:</a:t>
            </a:r>
          </a:p>
          <a:p>
            <a:r>
              <a:rPr lang="en-US" dirty="0"/>
              <a:t>    - "First, we'll update the Task model to include the `Priority` field. Next, we'll modify the controller to return the priority as text and implement the sorting logic. Finally, we'll write unit tests to ensure the feature works as expected."</a:t>
            </a:r>
          </a:p>
          <a:p>
            <a:endParaRPr lang="en-US" dirty="0"/>
          </a:p>
          <a:p>
            <a:r>
              <a:rPr lang="en-US" dirty="0"/>
              <a:t>**Background Information**:</a:t>
            </a:r>
          </a:p>
          <a:p>
            <a:r>
              <a:rPr lang="en-US" dirty="0"/>
              <a:t>- **Importance of Prioritization**:</a:t>
            </a:r>
          </a:p>
          <a:p>
            <a:r>
              <a:rPr lang="en-US" dirty="0"/>
              <a:t>  - Prioritizing tasks is a common requirement in task management applications. It helps users focus on the most important tasks first, improving productivity and organization.</a:t>
            </a:r>
          </a:p>
          <a:p>
            <a:r>
              <a:rPr lang="en-US" dirty="0"/>
              <a:t>  - Using </a:t>
            </a:r>
            <a:r>
              <a:rPr lang="en-US" dirty="0" err="1"/>
              <a:t>enums</a:t>
            </a:r>
            <a:r>
              <a:rPr lang="en-US" dirty="0"/>
              <a:t> for priorities is a common practice because it provides a clear and limited set of possible values, making the code easier to understand and maintain.</a:t>
            </a:r>
          </a:p>
          <a:p>
            <a:endParaRPr lang="en-US" dirty="0"/>
          </a:p>
          <a:p>
            <a:r>
              <a:rPr lang="en-US" dirty="0"/>
              <a:t>**Example**:</a:t>
            </a:r>
          </a:p>
          <a:p>
            <a:r>
              <a:rPr lang="en-US" dirty="0"/>
              <a:t>- **Real-world Scenario**:</a:t>
            </a:r>
          </a:p>
          <a:p>
            <a:r>
              <a:rPr lang="en-US" dirty="0"/>
              <a:t>  - "In a task management application used by a project team, prioritizing tasks helps team members focus on high-priority items first. For instance, tasks marked as `High` priority might be critical bugs that need immediate attention, while `Low` priority tasks could be minor improvements or low-risk items."</a:t>
            </a:r>
          </a:p>
        </p:txBody>
      </p:sp>
      <p:sp>
        <p:nvSpPr>
          <p:cNvPr id="4" name="Slide Number Placeholder 3"/>
          <p:cNvSpPr>
            <a:spLocks noGrp="1"/>
          </p:cNvSpPr>
          <p:nvPr>
            <p:ph type="sldNum" sz="quarter" idx="5"/>
          </p:nvPr>
        </p:nvSpPr>
        <p:spPr/>
        <p:txBody>
          <a:bodyPr/>
          <a:lstStyle/>
          <a:p>
            <a:fld id="{27620349-8DF4-C343-95C3-DB69D99C3F48}" type="slidenum">
              <a:rPr lang="en-US" smtClean="0"/>
              <a:t>9</a:t>
            </a:fld>
            <a:endParaRPr lang="en-US"/>
          </a:p>
        </p:txBody>
      </p:sp>
    </p:spTree>
    <p:extLst>
      <p:ext uri="{BB962C8B-B14F-4D97-AF65-F5344CB8AC3E}">
        <p14:creationId xmlns:p14="http://schemas.microsoft.com/office/powerpoint/2010/main" val="546213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000"/>
              <a:t>Introduction to Prompt Engineering</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Overview of Prompt Engineering</a:t>
            </a:r>
          </a:p>
          <a:p>
            <a:r>
              <a:rPr lang="en-US" sz="1700"/>
              <a:t>Importance of Crafting Effective Prompts</a:t>
            </a:r>
          </a:p>
          <a:p>
            <a:r>
              <a:rPr lang="en-US" sz="1700"/>
              <a:t>Examples of Effective Prompts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61E9A88-8EAC-6042-30EC-AF7FCC5A15E7}"/>
              </a:ext>
            </a:extLst>
          </p:cNvPr>
          <p:cNvPicPr>
            <a:picLocks noChangeAspect="1"/>
          </p:cNvPicPr>
          <p:nvPr/>
        </p:nvPicPr>
        <p:blipFill rotWithShape="1">
          <a:blip r:embed="rId3"/>
          <a:srcRect l="12369" r="10261" b="-2"/>
          <a:stretch/>
        </p:blipFill>
        <p:spPr>
          <a:xfrm>
            <a:off x="4483341" y="799352"/>
            <a:ext cx="4069057" cy="525929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r>
              <a:rPr lang="en-US" sz="3500"/>
              <a:t>Emergent Design</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pPr marL="0" indent="0">
              <a:buNone/>
            </a:pPr>
            <a:r>
              <a:rPr lang="en-US" sz="1700"/>
              <a:t>Emergent design is a design approach where the design of a system evolves incrementally as the system is developed, rather than being fully specified upfront</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dog running through a circular object&#10;&#10;Description automatically generated">
            <a:extLst>
              <a:ext uri="{FF2B5EF4-FFF2-40B4-BE49-F238E27FC236}">
                <a16:creationId xmlns:a16="http://schemas.microsoft.com/office/drawing/2014/main" id="{3E9BD19F-4C6D-8F28-118D-87A4972697B8}"/>
              </a:ext>
            </a:extLst>
          </p:cNvPr>
          <p:cNvPicPr>
            <a:picLocks noChangeAspect="1"/>
          </p:cNvPicPr>
          <p:nvPr/>
        </p:nvPicPr>
        <p:blipFill rotWithShape="1">
          <a:blip r:embed="rId3"/>
          <a:srcRect l="6821" r="15809" b="-2"/>
          <a:stretch/>
        </p:blipFill>
        <p:spPr>
          <a:xfrm>
            <a:off x="4483341" y="799352"/>
            <a:ext cx="4069057" cy="525929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Simple Design</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r>
              <a:rPr lang="en-US" sz="1600" dirty="0"/>
              <a:t>Four Rules of Simple Design</a:t>
            </a:r>
          </a:p>
          <a:p>
            <a:pPr lvl="1"/>
            <a:r>
              <a:rPr lang="en-US" sz="1600" dirty="0"/>
              <a:t>Runs all the tests</a:t>
            </a:r>
          </a:p>
          <a:p>
            <a:pPr lvl="1"/>
            <a:r>
              <a:rPr lang="en-US" sz="1600" dirty="0"/>
              <a:t>Contains no duplication</a:t>
            </a:r>
          </a:p>
          <a:p>
            <a:pPr lvl="1"/>
            <a:r>
              <a:rPr lang="en-US" sz="1600" dirty="0"/>
              <a:t>Expresses the intent of the programmer</a:t>
            </a:r>
          </a:p>
          <a:p>
            <a:pPr lvl="1"/>
            <a:r>
              <a:rPr lang="en-US" sz="1600" dirty="0"/>
              <a:t>Minimizes the number of classes and methods</a:t>
            </a:r>
          </a:p>
          <a:p>
            <a:endParaRPr lang="en-US" sz="1600" dirty="0"/>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24EE4F3-9852-91DE-16EE-A4ECD469EDBF}"/>
              </a:ext>
            </a:extLst>
          </p:cNvPr>
          <p:cNvPicPr>
            <a:picLocks noChangeAspect="1"/>
          </p:cNvPicPr>
          <p:nvPr/>
        </p:nvPicPr>
        <p:blipFill rotWithShape="1">
          <a:blip r:embed="rId3"/>
          <a:srcRect l="12332" r="8385" b="-3"/>
          <a:stretch/>
        </p:blipFill>
        <p:spPr>
          <a:xfrm>
            <a:off x="4490803" y="650494"/>
            <a:ext cx="4221014" cy="532414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500"/>
              <a:t>The 10-Minute Rule</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pPr marL="0" indent="0">
              <a:buNone/>
            </a:pPr>
            <a:r>
              <a:rPr lang="en-US" sz="1700"/>
              <a:t>The 10-Minute Rule states that the continuous integration (CI) build process should take no more than ten minutes from code commit to feedback</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holding a stopwatch&#10;&#10;Description automatically generated">
            <a:extLst>
              <a:ext uri="{FF2B5EF4-FFF2-40B4-BE49-F238E27FC236}">
                <a16:creationId xmlns:a16="http://schemas.microsoft.com/office/drawing/2014/main" id="{1F0AA441-0DDD-6702-0943-10019273363A}"/>
              </a:ext>
            </a:extLst>
          </p:cNvPr>
          <p:cNvPicPr>
            <a:picLocks noChangeAspect="1"/>
          </p:cNvPicPr>
          <p:nvPr/>
        </p:nvPicPr>
        <p:blipFill rotWithShape="1">
          <a:blip r:embed="rId3"/>
          <a:srcRect l="7104" r="15526" b="-2"/>
          <a:stretch/>
        </p:blipFill>
        <p:spPr>
          <a:xfrm>
            <a:off x="4483341" y="799352"/>
            <a:ext cx="4069057" cy="525929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Legacy Code and TDD</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Legacy code refers to existing code that is often outdated, lacks documentation, and has little or no automated tests.</a:t>
            </a:r>
          </a:p>
          <a:p>
            <a:r>
              <a:rPr lang="en-US" sz="1600" b="1"/>
              <a:t>Role of TDD</a:t>
            </a:r>
            <a:r>
              <a:rPr lang="en-US" sz="1600"/>
              <a:t>: Explain how TDD can help improve and maintain legacy code.</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earing glasses and a sweater&#10;&#10;Description automatically generated">
            <a:extLst>
              <a:ext uri="{FF2B5EF4-FFF2-40B4-BE49-F238E27FC236}">
                <a16:creationId xmlns:a16="http://schemas.microsoft.com/office/drawing/2014/main" id="{AD238A62-CEFE-7838-DE08-92A9EE83293A}"/>
              </a:ext>
            </a:extLst>
          </p:cNvPr>
          <p:cNvPicPr>
            <a:picLocks noChangeAspect="1"/>
          </p:cNvPicPr>
          <p:nvPr/>
        </p:nvPicPr>
        <p:blipFill rotWithShape="1">
          <a:blip r:embed="rId3"/>
          <a:srcRect l="10815" r="9903" b="-3"/>
          <a:stretch/>
        </p:blipFill>
        <p:spPr>
          <a:xfrm>
            <a:off x="4490803" y="650494"/>
            <a:ext cx="4221014" cy="532414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2500"/>
              <a:t>Introduction to GitHub Actions and Deployment</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Overview of GitHub Actions</a:t>
            </a:r>
          </a:p>
          <a:p>
            <a:r>
              <a:rPr lang="en-US" sz="1700"/>
              <a:t>Benefits of CI/CD</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on a conveyor belt&#10;&#10;Description automatically generated">
            <a:extLst>
              <a:ext uri="{FF2B5EF4-FFF2-40B4-BE49-F238E27FC236}">
                <a16:creationId xmlns:a16="http://schemas.microsoft.com/office/drawing/2014/main" id="{56EB9465-746B-B46C-CA06-0BE2A1ECB101}"/>
              </a:ext>
            </a:extLst>
          </p:cNvPr>
          <p:cNvPicPr>
            <a:picLocks noChangeAspect="1"/>
          </p:cNvPicPr>
          <p:nvPr/>
        </p:nvPicPr>
        <p:blipFill rotWithShape="1">
          <a:blip r:embed="rId3"/>
          <a:srcRect l="12378" r="10251" b="-2"/>
          <a:stretch/>
        </p:blipFill>
        <p:spPr>
          <a:xfrm>
            <a:off x="4483341" y="799352"/>
            <a:ext cx="4069057" cy="525929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pPr>
              <a:lnSpc>
                <a:spcPct val="90000"/>
              </a:lnSpc>
            </a:pPr>
            <a:r>
              <a:rPr lang="en-US" sz="2600"/>
              <a:t>Hands-On Exercise: Deploying the Task Application</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Demonstrate how to set up GitHub Actions for CI and configure deployment to a free cloud provider.</a:t>
            </a:r>
          </a:p>
          <a:p>
            <a:r>
              <a:rPr lang="en-US" sz="1600"/>
              <a:t>Hands-On Practice</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with wings&#10;&#10;Description automatically generated">
            <a:extLst>
              <a:ext uri="{FF2B5EF4-FFF2-40B4-BE49-F238E27FC236}">
                <a16:creationId xmlns:a16="http://schemas.microsoft.com/office/drawing/2014/main" id="{C37C7613-8573-5DEA-853F-51B662BBDEA4}"/>
              </a:ext>
            </a:extLst>
          </p:cNvPr>
          <p:cNvPicPr>
            <a:picLocks noChangeAspect="1"/>
          </p:cNvPicPr>
          <p:nvPr/>
        </p:nvPicPr>
        <p:blipFill rotWithShape="1">
          <a:blip r:embed="rId3"/>
          <a:srcRect l="6526" r="14191" b="-3"/>
          <a:stretch/>
        </p:blipFill>
        <p:spPr>
          <a:xfrm>
            <a:off x="4490803" y="650494"/>
            <a:ext cx="4221014" cy="532414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and puppies&#10;&#10;Description automatically generated">
            <a:extLst>
              <a:ext uri="{FF2B5EF4-FFF2-40B4-BE49-F238E27FC236}">
                <a16:creationId xmlns:a16="http://schemas.microsoft.com/office/drawing/2014/main" id="{5855C179-1EB1-DFBF-D4BD-19E26E12ACCA}"/>
              </a:ext>
            </a:extLst>
          </p:cNvPr>
          <p:cNvPicPr>
            <a:picLocks noChangeAspect="1"/>
          </p:cNvPicPr>
          <p:nvPr/>
        </p:nvPicPr>
        <p:blipFill rotWithShape="1">
          <a:blip r:embed="rId3"/>
          <a:srcRect t="3770" r="2" b="1668"/>
          <a:stretch/>
        </p:blipFill>
        <p:spPr>
          <a:xfrm>
            <a:off x="1891767" y="10"/>
            <a:ext cx="7252231"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28650" y="365125"/>
            <a:ext cx="2866641" cy="1899912"/>
          </a:xfrm>
        </p:spPr>
        <p:txBody>
          <a:bodyPr>
            <a:normAutofit/>
          </a:bodyPr>
          <a:lstStyle/>
          <a:p>
            <a:r>
              <a:rPr lang="en-US" sz="3500"/>
              <a:t>Wrap-Up and Q&amp;A</a:t>
            </a:r>
          </a:p>
        </p:txBody>
      </p:sp>
      <p:sp>
        <p:nvSpPr>
          <p:cNvPr id="3" name="Content Placeholder 2"/>
          <p:cNvSpPr>
            <a:spLocks noGrp="1"/>
          </p:cNvSpPr>
          <p:nvPr>
            <p:ph idx="1"/>
          </p:nvPr>
        </p:nvSpPr>
        <p:spPr>
          <a:xfrm>
            <a:off x="628650" y="2434201"/>
            <a:ext cx="2866641" cy="3742762"/>
          </a:xfrm>
        </p:spPr>
        <p:txBody>
          <a:bodyPr>
            <a:normAutofit/>
          </a:bodyPr>
          <a:lstStyle/>
          <a:p>
            <a:endParaRPr lang="en-US" sz="1700"/>
          </a:p>
          <a:p>
            <a:r>
              <a:rPr lang="en-US" sz="1700"/>
              <a:t>Summarize Key Takeaways</a:t>
            </a:r>
          </a:p>
          <a:p>
            <a:r>
              <a:rPr lang="en-US" sz="1700"/>
              <a:t>Open Floor for Questions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936EBB8-A6F4-90C1-2011-FCEA404761D7}"/>
              </a:ext>
            </a:extLst>
          </p:cNvPr>
          <p:cNvPicPr>
            <a:picLocks noChangeAspect="1"/>
          </p:cNvPicPr>
          <p:nvPr/>
        </p:nvPicPr>
        <p:blipFill rotWithShape="1">
          <a:blip r:embed="rId3"/>
          <a:srcRect t="18938" b="6062"/>
          <a:stretch/>
        </p:blipFill>
        <p:spPr>
          <a:xfrm>
            <a:off x="-2285" y="10"/>
            <a:ext cx="9143999" cy="68579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2960" y="325550"/>
            <a:ext cx="75438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defTabSz="914400">
              <a:lnSpc>
                <a:spcPct val="90000"/>
              </a:lnSpc>
            </a:pPr>
            <a:r>
              <a:rPr lang="en-US" sz="4500">
                <a:solidFill>
                  <a:srgbClr val="FFFFFF"/>
                </a:solidFill>
              </a:rPr>
              <a:t>Conclusion of the Course</a:t>
            </a:r>
          </a:p>
        </p:txBody>
      </p:sp>
      <p:sp>
        <p:nvSpPr>
          <p:cNvPr id="3" name="Content Placeholder 2"/>
          <p:cNvSpPr>
            <a:spLocks noGrp="1"/>
          </p:cNvSpPr>
          <p:nvPr>
            <p:ph idx="1"/>
          </p:nvPr>
        </p:nvSpPr>
        <p:spPr>
          <a:xfrm>
            <a:off x="825038" y="4072043"/>
            <a:ext cx="7543800" cy="1282707"/>
          </a:xfrm>
          <a:effectLst>
            <a:outerShdw blurRad="50800" dist="38100" dir="2700000" algn="tl" rotWithShape="0">
              <a:prstClr val="black">
                <a:alpha val="40000"/>
              </a:prstClr>
            </a:outerShdw>
          </a:effectLst>
        </p:spPr>
        <p:txBody>
          <a:bodyPr vert="horz" lIns="91440" tIns="45720" rIns="91440" bIns="45720" rtlCol="0">
            <a:normAutofit/>
          </a:bodyPr>
          <a:lstStyle/>
          <a:p>
            <a:pPr marL="0" indent="0" algn="ctr" defTabSz="914400">
              <a:lnSpc>
                <a:spcPct val="90000"/>
              </a:lnSpc>
              <a:spcBef>
                <a:spcPts val="1000"/>
              </a:spcBef>
              <a:buNone/>
            </a:pPr>
            <a:r>
              <a:rPr lang="en-US" sz="2400">
                <a:solidFill>
                  <a:srgbClr val="FFFFFF"/>
                </a:solidFill>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338899" y="918266"/>
            <a:ext cx="529596"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338409" y="643467"/>
            <a:ext cx="315230"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Rectangle 63">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78790" y="643467"/>
            <a:ext cx="8200127"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4" name="Picture 2" descr="The way things work in Llewellyn&amp;#39;s world: Infographics">
            <a:extLst>
              <a:ext uri="{FF2B5EF4-FFF2-40B4-BE49-F238E27FC236}">
                <a16:creationId xmlns:a16="http://schemas.microsoft.com/office/drawing/2014/main" id="{6F70ED10-57E4-50EE-90D1-C016BEAC52A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47683" y="1935485"/>
            <a:ext cx="7248635" cy="280884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r>
              <a:rPr lang="en-US" sz="3500"/>
              <a:t>Refactorings</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Overview of Refactoring: Define refactoring and its role in software development.</a:t>
            </a:r>
          </a:p>
          <a:p>
            <a:r>
              <a:rPr lang="en-US" sz="1700"/>
              <a:t>Importance of Refactoring: Explain why regular refactoring is crucial for long-term code quality.</a:t>
            </a:r>
          </a:p>
          <a:p>
            <a:r>
              <a:rPr lang="en-US" sz="1700"/>
              <a:t>Common Refactorings: </a:t>
            </a:r>
          </a:p>
          <a:p>
            <a:pPr lvl="1"/>
            <a:r>
              <a:rPr lang="en-US" sz="1700"/>
              <a:t>Extract Method</a:t>
            </a:r>
          </a:p>
          <a:p>
            <a:pPr lvl="1"/>
            <a:r>
              <a:rPr lang="en-US" sz="1700"/>
              <a:t>Rename Variable</a:t>
            </a:r>
          </a:p>
          <a:p>
            <a:pPr lvl="1"/>
            <a:r>
              <a:rPr lang="en-US" sz="1700"/>
              <a:t>Inline Variable</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ith a computer and a keyboard&#10;&#10;Description automatically generated">
            <a:extLst>
              <a:ext uri="{FF2B5EF4-FFF2-40B4-BE49-F238E27FC236}">
                <a16:creationId xmlns:a16="http://schemas.microsoft.com/office/drawing/2014/main" id="{D3298181-AA59-FBDB-8B2C-99B505F802D5}"/>
              </a:ext>
            </a:extLst>
          </p:cNvPr>
          <p:cNvPicPr>
            <a:picLocks noChangeAspect="1"/>
          </p:cNvPicPr>
          <p:nvPr/>
        </p:nvPicPr>
        <p:blipFill rotWithShape="1">
          <a:blip r:embed="rId3"/>
          <a:srcRect l="13655" r="8974" b="-2"/>
          <a:stretch/>
        </p:blipFill>
        <p:spPr>
          <a:xfrm>
            <a:off x="4483341" y="799352"/>
            <a:ext cx="4069057" cy="525929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The Three Laws of TDD</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pPr>
              <a:lnSpc>
                <a:spcPct val="90000"/>
              </a:lnSpc>
            </a:pPr>
            <a:endParaRPr lang="en-US" sz="1500"/>
          </a:p>
          <a:p>
            <a:pPr>
              <a:lnSpc>
                <a:spcPct val="90000"/>
              </a:lnSpc>
            </a:pPr>
            <a:r>
              <a:rPr lang="en-US" sz="1500" b="1"/>
              <a:t>1st Law</a:t>
            </a:r>
            <a:r>
              <a:rPr lang="en-US" sz="1500"/>
              <a:t>: Write a Failing Unit Test: You may only write production code once you have written a failing unit test.</a:t>
            </a:r>
          </a:p>
          <a:p>
            <a:pPr>
              <a:lnSpc>
                <a:spcPct val="90000"/>
              </a:lnSpc>
            </a:pPr>
            <a:r>
              <a:rPr lang="en-US" sz="1500" b="1"/>
              <a:t>2nd Law</a:t>
            </a:r>
            <a:r>
              <a:rPr lang="en-US" sz="1500"/>
              <a:t>: Write Only Enough of a Unit Test to Fail: You may not write more of a unit test than is sufficient to fail, and not compiling is failing.</a:t>
            </a:r>
          </a:p>
          <a:p>
            <a:pPr>
              <a:lnSpc>
                <a:spcPct val="90000"/>
              </a:lnSpc>
            </a:pPr>
            <a:r>
              <a:rPr lang="en-US" sz="1500" b="1"/>
              <a:t>3rd Law</a:t>
            </a:r>
            <a:r>
              <a:rPr lang="en-US" sz="1500"/>
              <a:t>: Write Only Enough Production Code to Pass the Test: You may not write more production code than is sufficient to pass the currently failing test.</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earing a police uniform&#10;&#10;Description automatically generated">
            <a:extLst>
              <a:ext uri="{FF2B5EF4-FFF2-40B4-BE49-F238E27FC236}">
                <a16:creationId xmlns:a16="http://schemas.microsoft.com/office/drawing/2014/main" id="{4B58544A-0117-AA4F-1BD9-49B4A08D40CC}"/>
              </a:ext>
            </a:extLst>
          </p:cNvPr>
          <p:cNvPicPr>
            <a:picLocks noChangeAspect="1"/>
          </p:cNvPicPr>
          <p:nvPr/>
        </p:nvPicPr>
        <p:blipFill rotWithShape="1">
          <a:blip r:embed="rId3"/>
          <a:srcRect l="13206" r="7512" b="-3"/>
          <a:stretch/>
        </p:blipFill>
        <p:spPr>
          <a:xfrm>
            <a:off x="4490803" y="650494"/>
            <a:ext cx="4221014" cy="532414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000"/>
              <a:t>Stubs, Mocks, Fakes, Spies, and Doubles</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b="1"/>
              <a:t>Stubs</a:t>
            </a:r>
            <a:r>
              <a:rPr lang="en-US" sz="1700"/>
              <a:t>: Provide predefined responses to method calls.</a:t>
            </a:r>
          </a:p>
          <a:p>
            <a:r>
              <a:rPr lang="en-US" sz="1700" b="1"/>
              <a:t>Mocks</a:t>
            </a:r>
            <a:r>
              <a:rPr lang="en-US" sz="1700"/>
              <a:t>: Verify interactions with dependencies.</a:t>
            </a:r>
          </a:p>
          <a:p>
            <a:r>
              <a:rPr lang="en-US" sz="1700" b="1"/>
              <a:t>Fakes</a:t>
            </a:r>
            <a:r>
              <a:rPr lang="en-US" sz="1700"/>
              <a:t>: Implement simpler versions of complex dependencies.</a:t>
            </a:r>
          </a:p>
          <a:p>
            <a:r>
              <a:rPr lang="en-US" sz="1700" b="1"/>
              <a:t>Spies</a:t>
            </a:r>
            <a:r>
              <a:rPr lang="en-US" sz="1700"/>
              <a:t>: Record information about the interactions, such as the number of times a method was called.</a:t>
            </a:r>
          </a:p>
          <a:p>
            <a:r>
              <a:rPr lang="en-US" sz="1700" b="1"/>
              <a:t>Test Doubles</a:t>
            </a:r>
            <a:r>
              <a:rPr lang="en-US" sz="1700"/>
              <a:t>: General term for stubs, mocks, and fakes.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with words&#10;&#10;Description automatically generated">
            <a:extLst>
              <a:ext uri="{FF2B5EF4-FFF2-40B4-BE49-F238E27FC236}">
                <a16:creationId xmlns:a16="http://schemas.microsoft.com/office/drawing/2014/main" id="{F3762D61-F993-ED40-DA12-BB8C0ECDFFC8}"/>
              </a:ext>
            </a:extLst>
          </p:cNvPr>
          <p:cNvPicPr>
            <a:picLocks noChangeAspect="1"/>
          </p:cNvPicPr>
          <p:nvPr/>
        </p:nvPicPr>
        <p:blipFill rotWithShape="1">
          <a:blip r:embed="rId3"/>
          <a:srcRect l="13895" r="8735" b="-2"/>
          <a:stretch/>
        </p:blipFill>
        <p:spPr>
          <a:xfrm>
            <a:off x="4483341" y="799352"/>
            <a:ext cx="4069057" cy="525929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000"/>
              <a:t>Task API Application Overview</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b="1"/>
              <a:t>Overview of the Application</a:t>
            </a:r>
            <a:r>
              <a:rPr lang="en-US" sz="1700"/>
              <a:t>: Describe the purpose and structure of the task application.</a:t>
            </a:r>
          </a:p>
          <a:p>
            <a:r>
              <a:rPr lang="en-US" sz="1700" b="1"/>
              <a:t>In-Memory Database</a:t>
            </a:r>
            <a:r>
              <a:rPr lang="en-US" sz="1700"/>
              <a:t>: Explain the use of SQLite for simplicity and quick setup.</a:t>
            </a:r>
          </a:p>
          <a:p>
            <a:r>
              <a:rPr lang="en-US" sz="1700" b="1"/>
              <a:t>Demo of Migrations</a:t>
            </a:r>
            <a:r>
              <a:rPr lang="en-US" sz="1700"/>
              <a:t>: Show how migrations set up the database schema.</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holding a checklist&#10;&#10;Description automatically generated">
            <a:extLst>
              <a:ext uri="{FF2B5EF4-FFF2-40B4-BE49-F238E27FC236}">
                <a16:creationId xmlns:a16="http://schemas.microsoft.com/office/drawing/2014/main" id="{638DBF8B-29A0-C14D-9AEE-A3ACC82F18E2}"/>
              </a:ext>
            </a:extLst>
          </p:cNvPr>
          <p:cNvPicPr>
            <a:picLocks noChangeAspect="1"/>
          </p:cNvPicPr>
          <p:nvPr/>
        </p:nvPicPr>
        <p:blipFill rotWithShape="1">
          <a:blip r:embed="rId3"/>
          <a:srcRect l="939" r="21691" b="-2"/>
          <a:stretch/>
        </p:blipFill>
        <p:spPr>
          <a:xfrm>
            <a:off x="4483341" y="799352"/>
            <a:ext cx="4069057" cy="525929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Setting Up the Project</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Ensure everyone has the project files and dependencies installed.</a:t>
            </a:r>
          </a:p>
          <a:p>
            <a:r>
              <a:rPr lang="en-US" sz="1600" b="1"/>
              <a:t>Review Existing Tests</a:t>
            </a:r>
            <a:r>
              <a:rPr lang="en-US" sz="1600"/>
              <a:t>: Walk through the existing tests and explain how to run them.</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in clothing building a wall&#10;&#10;Description automatically generated">
            <a:extLst>
              <a:ext uri="{FF2B5EF4-FFF2-40B4-BE49-F238E27FC236}">
                <a16:creationId xmlns:a16="http://schemas.microsoft.com/office/drawing/2014/main" id="{B109E668-71EF-A963-A533-0A0AA3E52ECD}"/>
              </a:ext>
            </a:extLst>
          </p:cNvPr>
          <p:cNvPicPr>
            <a:picLocks noChangeAspect="1"/>
          </p:cNvPicPr>
          <p:nvPr/>
        </p:nvPicPr>
        <p:blipFill rotWithShape="1">
          <a:blip r:embed="rId3"/>
          <a:srcRect l="9805" r="10912" b="-3"/>
          <a:stretch/>
        </p:blipFill>
        <p:spPr>
          <a:xfrm>
            <a:off x="4490803" y="650494"/>
            <a:ext cx="4221014" cy="532414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2500"/>
              <a:t>Setup Continuous Integration using GitHub Actions</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266396" y="2330505"/>
            <a:ext cx="3997960" cy="3979585"/>
          </a:xfrm>
        </p:spPr>
        <p:txBody>
          <a:bodyPr anchor="ctr">
            <a:normAutofit/>
          </a:bodyPr>
          <a:lstStyle/>
          <a:p>
            <a:endParaRPr lang="en-US" sz="1700" dirty="0"/>
          </a:p>
          <a:p>
            <a:r>
              <a:rPr lang="en-US" sz="1700" dirty="0"/>
              <a:t>Overview of CI</a:t>
            </a:r>
          </a:p>
          <a:p>
            <a:r>
              <a:rPr lang="en-US" sz="1700" dirty="0"/>
              <a:t>Introduce GitHub Actions as a CI tool.</a:t>
            </a:r>
          </a:p>
          <a:p>
            <a:r>
              <a:rPr lang="en-US" sz="1700" dirty="0"/>
              <a:t>Setting Up CI</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10;&#10;Description automatically generated">
            <a:extLst>
              <a:ext uri="{FF2B5EF4-FFF2-40B4-BE49-F238E27FC236}">
                <a16:creationId xmlns:a16="http://schemas.microsoft.com/office/drawing/2014/main" id="{5539F0A4-22C9-DE30-8222-DD29A69724ED}"/>
              </a:ext>
            </a:extLst>
          </p:cNvPr>
          <p:cNvPicPr>
            <a:picLocks noChangeAspect="1"/>
          </p:cNvPicPr>
          <p:nvPr/>
        </p:nvPicPr>
        <p:blipFill rotWithShape="1">
          <a:blip r:embed="rId3"/>
          <a:srcRect l="8768" r="13862" b="-2"/>
          <a:stretch/>
        </p:blipFill>
        <p:spPr>
          <a:xfrm>
            <a:off x="4483341" y="799352"/>
            <a:ext cx="4069057" cy="525929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dog sitting at a desk with a computer&#10;&#10;Description automatically generated">
            <a:extLst>
              <a:ext uri="{FF2B5EF4-FFF2-40B4-BE49-F238E27FC236}">
                <a16:creationId xmlns:a16="http://schemas.microsoft.com/office/drawing/2014/main" id="{BC835FD1-331E-2B09-8009-7E9EF570F2AF}"/>
              </a:ext>
            </a:extLst>
          </p:cNvPr>
          <p:cNvPicPr>
            <a:picLocks noChangeAspect="1"/>
          </p:cNvPicPr>
          <p:nvPr/>
        </p:nvPicPr>
        <p:blipFill rotWithShape="1">
          <a:blip r:embed="rId3"/>
          <a:srcRect t="24974" b="27"/>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3100">
                <a:solidFill>
                  <a:schemeClr val="tx1">
                    <a:lumMod val="85000"/>
                    <a:lumOff val="15000"/>
                  </a:schemeClr>
                </a:solidFill>
              </a:rPr>
              <a:t>Add a Feature to the Task API</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1369</TotalTime>
  <Words>11782</Words>
  <Application>Microsoft Macintosh PowerPoint</Application>
  <PresentationFormat>On-screen Show (4:3)</PresentationFormat>
  <Paragraphs>1004</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Aptos</vt:lpstr>
      <vt:lpstr>Arial</vt:lpstr>
      <vt:lpstr>Calibri</vt:lpstr>
      <vt:lpstr>Office Theme</vt:lpstr>
      <vt:lpstr>Introduction to Prompt Engineering</vt:lpstr>
      <vt:lpstr>PowerPoint Presentation</vt:lpstr>
      <vt:lpstr>Refactorings</vt:lpstr>
      <vt:lpstr>The Three Laws of TDD</vt:lpstr>
      <vt:lpstr>Stubs, Mocks, Fakes, Spies, and Doubles</vt:lpstr>
      <vt:lpstr>Task API Application Overview</vt:lpstr>
      <vt:lpstr>Setting Up the Project</vt:lpstr>
      <vt:lpstr>Setup Continuous Integration using GitHub Actions</vt:lpstr>
      <vt:lpstr>Add a Feature to the Task API</vt:lpstr>
      <vt:lpstr>Emergent Design</vt:lpstr>
      <vt:lpstr>Simple Design</vt:lpstr>
      <vt:lpstr>The 10-Minute Rule</vt:lpstr>
      <vt:lpstr>Legacy Code and TDD</vt:lpstr>
      <vt:lpstr>Introduction to GitHub Actions and Deployment</vt:lpstr>
      <vt:lpstr>Hands-On Exercise: Deploying the Task Application</vt:lpstr>
      <vt:lpstr>Wrap-Up and Q&amp;A</vt:lpstr>
      <vt:lpstr>Conclusion of the Course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Justin Beall</cp:lastModifiedBy>
  <cp:revision>46</cp:revision>
  <dcterms:created xsi:type="dcterms:W3CDTF">2013-01-27T09:14:16Z</dcterms:created>
  <dcterms:modified xsi:type="dcterms:W3CDTF">2024-06-21T13:29:28Z</dcterms:modified>
  <cp:category/>
</cp:coreProperties>
</file>

<file path=docProps/thumbnail.jpeg>
</file>